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93" r:id="rId7"/>
    <p:sldId id="294" r:id="rId8"/>
    <p:sldId id="295" r:id="rId9"/>
    <p:sldId id="296" r:id="rId10"/>
    <p:sldId id="297" r:id="rId11"/>
    <p:sldId id="298"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304" r:id="rId40"/>
    <p:sldId id="305" r:id="rId41"/>
    <p:sldId id="306" r:id="rId42"/>
    <p:sldId id="307" r:id="rId43"/>
    <p:sldId id="308" r:id="rId44"/>
    <p:sldId id="309" r:id="rId45"/>
    <p:sldId id="299" r:id="rId46"/>
    <p:sldId id="310" r:id="rId47"/>
    <p:sldId id="311" r:id="rId48"/>
    <p:sldId id="312" r:id="rId49"/>
    <p:sldId id="300" r:id="rId50"/>
    <p:sldId id="313" r:id="rId51"/>
    <p:sldId id="314" r:id="rId52"/>
    <p:sldId id="315" r:id="rId53"/>
    <p:sldId id="301" r:id="rId54"/>
    <p:sldId id="316" r:id="rId55"/>
    <p:sldId id="317" r:id="rId56"/>
    <p:sldId id="302" r:id="rId57"/>
    <p:sldId id="303" r:id="rId58"/>
    <p:sldId id="325" r:id="rId59"/>
    <p:sldId id="318" r:id="rId60"/>
    <p:sldId id="319" r:id="rId61"/>
    <p:sldId id="321" r:id="rId62"/>
    <p:sldId id="322" r:id="rId63"/>
    <p:sldId id="323" r:id="rId64"/>
    <p:sldId id="320" r:id="rId65"/>
    <p:sldId id="324"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26" r:id="rId79"/>
    <p:sldId id="339" r:id="rId80"/>
    <p:sldId id="340" r:id="rId81"/>
    <p:sldId id="261" r:id="rId82"/>
    <p:sldId id="263" r:id="rId83"/>
    <p:sldId id="262" r:id="rId84"/>
    <p:sldId id="264"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917" y="-91"/>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23067A6-A388-4016-A11E-DAC97C6E074F}" type="datetimeFigureOut">
              <a:rPr lang="en-IN" smtClean="0"/>
              <a:t>14-10-2023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D00F30-3B1E-4BB7-8FB2-1E8E787B3A69}" type="slidenum">
              <a:rPr lang="en-IN" smtClean="0"/>
              <a:t>‹#›</a:t>
            </a:fld>
            <a:endParaRPr lang="en-IN"/>
          </a:p>
        </p:txBody>
      </p:sp>
    </p:spTree>
    <p:extLst>
      <p:ext uri="{BB962C8B-B14F-4D97-AF65-F5344CB8AC3E}">
        <p14:creationId xmlns:p14="http://schemas.microsoft.com/office/powerpoint/2010/main" val="39919138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23067A6-A388-4016-A11E-DAC97C6E074F}" type="datetimeFigureOut">
              <a:rPr lang="en-IN" smtClean="0"/>
              <a:t>14-10-2023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D00F30-3B1E-4BB7-8FB2-1E8E787B3A69}" type="slidenum">
              <a:rPr lang="en-IN" smtClean="0"/>
              <a:t>‹#›</a:t>
            </a:fld>
            <a:endParaRPr lang="en-IN"/>
          </a:p>
        </p:txBody>
      </p:sp>
    </p:spTree>
    <p:extLst>
      <p:ext uri="{BB962C8B-B14F-4D97-AF65-F5344CB8AC3E}">
        <p14:creationId xmlns:p14="http://schemas.microsoft.com/office/powerpoint/2010/main" val="2342550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23067A6-A388-4016-A11E-DAC97C6E074F}" type="datetimeFigureOut">
              <a:rPr lang="en-IN" smtClean="0"/>
              <a:t>14-10-2023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D00F30-3B1E-4BB7-8FB2-1E8E787B3A69}" type="slidenum">
              <a:rPr lang="en-IN" smtClean="0"/>
              <a:t>‹#›</a:t>
            </a:fld>
            <a:endParaRPr lang="en-IN"/>
          </a:p>
        </p:txBody>
      </p:sp>
    </p:spTree>
    <p:extLst>
      <p:ext uri="{BB962C8B-B14F-4D97-AF65-F5344CB8AC3E}">
        <p14:creationId xmlns:p14="http://schemas.microsoft.com/office/powerpoint/2010/main" val="1971783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23067A6-A388-4016-A11E-DAC97C6E074F}" type="datetimeFigureOut">
              <a:rPr lang="en-IN" smtClean="0"/>
              <a:t>14-10-2023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D00F30-3B1E-4BB7-8FB2-1E8E787B3A69}" type="slidenum">
              <a:rPr lang="en-IN" smtClean="0"/>
              <a:t>‹#›</a:t>
            </a:fld>
            <a:endParaRPr lang="en-IN"/>
          </a:p>
        </p:txBody>
      </p:sp>
    </p:spTree>
    <p:extLst>
      <p:ext uri="{BB962C8B-B14F-4D97-AF65-F5344CB8AC3E}">
        <p14:creationId xmlns:p14="http://schemas.microsoft.com/office/powerpoint/2010/main" val="1807263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3067A6-A388-4016-A11E-DAC97C6E074F}" type="datetimeFigureOut">
              <a:rPr lang="en-IN" smtClean="0"/>
              <a:t>14-10-2023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D00F30-3B1E-4BB7-8FB2-1E8E787B3A69}" type="slidenum">
              <a:rPr lang="en-IN" smtClean="0"/>
              <a:t>‹#›</a:t>
            </a:fld>
            <a:endParaRPr lang="en-IN"/>
          </a:p>
        </p:txBody>
      </p:sp>
    </p:spTree>
    <p:extLst>
      <p:ext uri="{BB962C8B-B14F-4D97-AF65-F5344CB8AC3E}">
        <p14:creationId xmlns:p14="http://schemas.microsoft.com/office/powerpoint/2010/main" val="2893822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23067A6-A388-4016-A11E-DAC97C6E074F}" type="datetimeFigureOut">
              <a:rPr lang="en-IN" smtClean="0"/>
              <a:t>14-10-2023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D00F30-3B1E-4BB7-8FB2-1E8E787B3A69}" type="slidenum">
              <a:rPr lang="en-IN" smtClean="0"/>
              <a:t>‹#›</a:t>
            </a:fld>
            <a:endParaRPr lang="en-IN"/>
          </a:p>
        </p:txBody>
      </p:sp>
    </p:spTree>
    <p:extLst>
      <p:ext uri="{BB962C8B-B14F-4D97-AF65-F5344CB8AC3E}">
        <p14:creationId xmlns:p14="http://schemas.microsoft.com/office/powerpoint/2010/main" val="269863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23067A6-A388-4016-A11E-DAC97C6E074F}" type="datetimeFigureOut">
              <a:rPr lang="en-IN" smtClean="0"/>
              <a:t>14-10-2023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D00F30-3B1E-4BB7-8FB2-1E8E787B3A69}" type="slidenum">
              <a:rPr lang="en-IN" smtClean="0"/>
              <a:t>‹#›</a:t>
            </a:fld>
            <a:endParaRPr lang="en-IN"/>
          </a:p>
        </p:txBody>
      </p:sp>
    </p:spTree>
    <p:extLst>
      <p:ext uri="{BB962C8B-B14F-4D97-AF65-F5344CB8AC3E}">
        <p14:creationId xmlns:p14="http://schemas.microsoft.com/office/powerpoint/2010/main" val="4208169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23067A6-A388-4016-A11E-DAC97C6E074F}" type="datetimeFigureOut">
              <a:rPr lang="en-IN" smtClean="0"/>
              <a:t>14-10-2023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D00F30-3B1E-4BB7-8FB2-1E8E787B3A69}" type="slidenum">
              <a:rPr lang="en-IN" smtClean="0"/>
              <a:t>‹#›</a:t>
            </a:fld>
            <a:endParaRPr lang="en-IN"/>
          </a:p>
        </p:txBody>
      </p:sp>
    </p:spTree>
    <p:extLst>
      <p:ext uri="{BB962C8B-B14F-4D97-AF65-F5344CB8AC3E}">
        <p14:creationId xmlns:p14="http://schemas.microsoft.com/office/powerpoint/2010/main" val="4241891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067A6-A388-4016-A11E-DAC97C6E074F}" type="datetimeFigureOut">
              <a:rPr lang="en-IN" smtClean="0"/>
              <a:t>14-10-2023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D00F30-3B1E-4BB7-8FB2-1E8E787B3A69}" type="slidenum">
              <a:rPr lang="en-IN" smtClean="0"/>
              <a:t>‹#›</a:t>
            </a:fld>
            <a:endParaRPr lang="en-IN"/>
          </a:p>
        </p:txBody>
      </p:sp>
    </p:spTree>
    <p:extLst>
      <p:ext uri="{BB962C8B-B14F-4D97-AF65-F5344CB8AC3E}">
        <p14:creationId xmlns:p14="http://schemas.microsoft.com/office/powerpoint/2010/main" val="3999991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3067A6-A388-4016-A11E-DAC97C6E074F}" type="datetimeFigureOut">
              <a:rPr lang="en-IN" smtClean="0"/>
              <a:t>14-10-2023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D00F30-3B1E-4BB7-8FB2-1E8E787B3A69}" type="slidenum">
              <a:rPr lang="en-IN" smtClean="0"/>
              <a:t>‹#›</a:t>
            </a:fld>
            <a:endParaRPr lang="en-IN"/>
          </a:p>
        </p:txBody>
      </p:sp>
    </p:spTree>
    <p:extLst>
      <p:ext uri="{BB962C8B-B14F-4D97-AF65-F5344CB8AC3E}">
        <p14:creationId xmlns:p14="http://schemas.microsoft.com/office/powerpoint/2010/main" val="3164180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3067A6-A388-4016-A11E-DAC97C6E074F}" type="datetimeFigureOut">
              <a:rPr lang="en-IN" smtClean="0"/>
              <a:t>14-10-2023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D00F30-3B1E-4BB7-8FB2-1E8E787B3A69}" type="slidenum">
              <a:rPr lang="en-IN" smtClean="0"/>
              <a:t>‹#›</a:t>
            </a:fld>
            <a:endParaRPr lang="en-IN"/>
          </a:p>
        </p:txBody>
      </p:sp>
    </p:spTree>
    <p:extLst>
      <p:ext uri="{BB962C8B-B14F-4D97-AF65-F5344CB8AC3E}">
        <p14:creationId xmlns:p14="http://schemas.microsoft.com/office/powerpoint/2010/main" val="3472569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3067A6-A388-4016-A11E-DAC97C6E074F}" type="datetimeFigureOut">
              <a:rPr lang="en-IN" smtClean="0"/>
              <a:t>14-10-2023</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00F30-3B1E-4BB7-8FB2-1E8E787B3A69}" type="slidenum">
              <a:rPr lang="en-IN" smtClean="0"/>
              <a:t>‹#›</a:t>
            </a:fld>
            <a:endParaRPr lang="en-IN"/>
          </a:p>
        </p:txBody>
      </p:sp>
    </p:spTree>
    <p:extLst>
      <p:ext uri="{BB962C8B-B14F-4D97-AF65-F5344CB8AC3E}">
        <p14:creationId xmlns:p14="http://schemas.microsoft.com/office/powerpoint/2010/main" val="228808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intellipaat.com/blog/power-bi-desktop/"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intellipaat.com/blog/dax-power-bi/"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3608" y="476673"/>
            <a:ext cx="7704856" cy="4032448"/>
          </a:xfrm>
        </p:spPr>
        <p:txBody>
          <a:bodyPr/>
          <a:lstStyle/>
          <a:p>
            <a:r>
              <a:rPr lang="en-IN" dirty="0" smtClean="0"/>
              <a:t>UNIT -3</a:t>
            </a:r>
            <a:br>
              <a:rPr lang="en-IN" dirty="0" smtClean="0"/>
            </a:br>
            <a:r>
              <a:rPr lang="en-US" dirty="0" smtClean="0"/>
              <a:t>Power BI for Data Transformation and Visualization</a:t>
            </a:r>
            <a:endParaRPr lang="en-IN" dirty="0"/>
          </a:p>
        </p:txBody>
      </p:sp>
    </p:spTree>
    <p:extLst>
      <p:ext uri="{BB962C8B-B14F-4D97-AF65-F5344CB8AC3E}">
        <p14:creationId xmlns:p14="http://schemas.microsoft.com/office/powerpoint/2010/main" val="30867910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Power BI </a:t>
            </a:r>
            <a:r>
              <a:rPr lang="en-US" sz="3600" dirty="0" smtClean="0">
                <a:latin typeface="Times New Roman" pitchFamily="18" charset="0"/>
                <a:cs typeface="Times New Roman" pitchFamily="18" charset="0"/>
              </a:rPr>
              <a:t>Website</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Courier New" pitchFamily="49" charset="0"/>
              <a:buChar char="o"/>
            </a:pPr>
            <a:r>
              <a:rPr lang="en-US" dirty="0">
                <a:latin typeface="Times New Roman" pitchFamily="18" charset="0"/>
                <a:cs typeface="Times New Roman" pitchFamily="18" charset="0"/>
              </a:rPr>
              <a:t>Power BI is a collection of software services, apps, and connectors that work together to help you create, share, and consume business insights in the way that serves you and your business most effectively.</a:t>
            </a:r>
            <a:endParaRPr lang="en-IN" dirty="0">
              <a:latin typeface="Times New Roman" pitchFamily="18" charset="0"/>
              <a:cs typeface="Times New Roman" pitchFamily="18" charset="0"/>
            </a:endParaRPr>
          </a:p>
        </p:txBody>
      </p:sp>
    </p:spTree>
    <p:extLst>
      <p:ext uri="{BB962C8B-B14F-4D97-AF65-F5344CB8AC3E}">
        <p14:creationId xmlns:p14="http://schemas.microsoft.com/office/powerpoint/2010/main" val="2443077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Power Mobile </a:t>
            </a:r>
            <a:r>
              <a:rPr lang="en-US" sz="3600" dirty="0" smtClean="0">
                <a:latin typeface="Times New Roman" pitchFamily="18" charset="0"/>
                <a:cs typeface="Times New Roman" pitchFamily="18" charset="0"/>
              </a:rPr>
              <a:t>Apps</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Courier New" pitchFamily="49" charset="0"/>
              <a:buChar char="o"/>
            </a:pPr>
            <a:r>
              <a:rPr lang="en-US" sz="2400" dirty="0">
                <a:latin typeface="Times New Roman" pitchFamily="18" charset="0"/>
                <a:cs typeface="Times New Roman" pitchFamily="18" charset="0"/>
              </a:rPr>
              <a:t>Power Apps is a suite of apps, services, and connectors, as well as a data platform, that provides a rapid development environment to build custom apps for your business needs</a:t>
            </a:r>
            <a:r>
              <a:rPr lang="en-US" sz="2400" dirty="0" smtClean="0">
                <a:latin typeface="Times New Roman" pitchFamily="18" charset="0"/>
                <a:cs typeface="Times New Roman" pitchFamily="18" charset="0"/>
              </a:rPr>
              <a:t>.</a:t>
            </a:r>
          </a:p>
          <a:p>
            <a:pPr>
              <a:buFont typeface="Courier New" pitchFamily="49" charset="0"/>
              <a:buChar char="o"/>
            </a:pPr>
            <a:r>
              <a:rPr lang="en-US" sz="2400" dirty="0">
                <a:latin typeface="Times New Roman" pitchFamily="18" charset="0"/>
                <a:cs typeface="Times New Roman" pitchFamily="18" charset="0"/>
              </a:rPr>
              <a:t>To run </a:t>
            </a:r>
            <a:r>
              <a:rPr lang="en-US" sz="2400" dirty="0" err="1">
                <a:latin typeface="Times New Roman" pitchFamily="18" charset="0"/>
                <a:cs typeface="Times New Roman" pitchFamily="18" charset="0"/>
              </a:rPr>
              <a:t>PowerApps</a:t>
            </a:r>
            <a:r>
              <a:rPr lang="en-US" sz="2400" dirty="0">
                <a:latin typeface="Times New Roman" pitchFamily="18" charset="0"/>
                <a:cs typeface="Times New Roman" pitchFamily="18" charset="0"/>
              </a:rPr>
              <a:t> on your device there are some recommended specs to ensure that the App runs smoothly to make sure you get the best user experience. </a:t>
            </a:r>
            <a:endParaRPr lang="en-US" sz="2400" dirty="0" smtClean="0">
              <a:latin typeface="Times New Roman" pitchFamily="18" charset="0"/>
              <a:cs typeface="Times New Roman" pitchFamily="18" charset="0"/>
            </a:endParaRPr>
          </a:p>
          <a:p>
            <a:pPr>
              <a:buFont typeface="Courier New" pitchFamily="49" charset="0"/>
              <a:buChar char="o"/>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Android, it is recommended to have Version 7 or higher devices with at least 4 GB of RAM and for </a:t>
            </a:r>
            <a:r>
              <a:rPr lang="en-US" sz="2400" dirty="0" err="1">
                <a:latin typeface="Times New Roman" pitchFamily="18" charset="0"/>
                <a:cs typeface="Times New Roman" pitchFamily="18" charset="0"/>
              </a:rPr>
              <a:t>iOS</a:t>
            </a:r>
            <a:r>
              <a:rPr lang="en-US" sz="2400" dirty="0">
                <a:latin typeface="Times New Roman" pitchFamily="18" charset="0"/>
                <a:cs typeface="Times New Roman" pitchFamily="18" charset="0"/>
              </a:rPr>
              <a:t> devices Version 10 or higher devices with at least 2 GB of RAM.</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418530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itchFamily="18" charset="0"/>
                <a:cs typeface="Times New Roman" pitchFamily="18" charset="0"/>
              </a:rPr>
              <a:t>Power BI Desktop and Power BI Service</a:t>
            </a:r>
            <a:endParaRPr lang="en-IN" sz="3600" b="1" dirty="0"/>
          </a:p>
        </p:txBody>
      </p:sp>
      <p:sp>
        <p:nvSpPr>
          <p:cNvPr id="3" name="Content Placeholder 2"/>
          <p:cNvSpPr>
            <a:spLocks noGrp="1"/>
          </p:cNvSpPr>
          <p:nvPr>
            <p:ph idx="1"/>
          </p:nvPr>
        </p:nvSpPr>
        <p:spPr>
          <a:xfrm>
            <a:off x="457200" y="1600200"/>
            <a:ext cx="8291264" cy="4997152"/>
          </a:xfrm>
        </p:spPr>
        <p:txBody>
          <a:bodyPr>
            <a:noAutofit/>
          </a:bodyPr>
          <a:lstStyle/>
          <a:p>
            <a:pPr>
              <a:buFont typeface="Courier New" pitchFamily="49" charset="0"/>
              <a:buChar char="o"/>
            </a:pPr>
            <a:r>
              <a:rPr lang="en-US" sz="2000" dirty="0">
                <a:latin typeface="Times New Roman" pitchFamily="18" charset="0"/>
                <a:cs typeface="Times New Roman" pitchFamily="18" charset="0"/>
              </a:rPr>
              <a:t>Power BI Desktop is the system version of Power BI present in the local system, It is downloaded as a free application.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comprehensive report authoring tool for report designers is Power BI Desktop.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You </a:t>
            </a:r>
            <a:r>
              <a:rPr lang="en-US" sz="2000" dirty="0">
                <a:latin typeface="Times New Roman" pitchFamily="18" charset="0"/>
                <a:cs typeface="Times New Roman" pitchFamily="18" charset="0"/>
              </a:rPr>
              <a:t>can connect to many data sources through the desktop and then turn the data into a data model.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addition of visuals based on the data model is the last step in the report generation process.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Whereas </a:t>
            </a:r>
            <a:r>
              <a:rPr lang="en-US" sz="2000" dirty="0" err="1">
                <a:latin typeface="Times New Roman" pitchFamily="18" charset="0"/>
                <a:cs typeface="Times New Roman" pitchFamily="18" charset="0"/>
              </a:rPr>
              <a:t>PowerBi</a:t>
            </a:r>
            <a:r>
              <a:rPr lang="en-US" sz="2000" dirty="0">
                <a:latin typeface="Times New Roman" pitchFamily="18" charset="0"/>
                <a:cs typeface="Times New Roman" pitchFamily="18" charset="0"/>
              </a:rPr>
              <a:t> service is a cloud-based service where users view and interact with the reports.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Power BI reports are published to the Service by report creators using the Desktop application.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Users </a:t>
            </a:r>
            <a:r>
              <a:rPr lang="en-US" sz="2000" dirty="0">
                <a:latin typeface="Times New Roman" pitchFamily="18" charset="0"/>
                <a:cs typeface="Times New Roman" pitchFamily="18" charset="0"/>
              </a:rPr>
              <a:t>of the Service can exchange and collaborate with coworkers while editing reports and developing visualizations using the current data model.</a:t>
            </a: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41437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1" y="476672"/>
            <a:ext cx="8096028" cy="6065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12528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Times New Roman" pitchFamily="18" charset="0"/>
                <a:cs typeface="Times New Roman" pitchFamily="18" charset="0"/>
              </a:rPr>
              <a:t>Step 2</a:t>
            </a:r>
            <a:endParaRPr lang="en-IN" sz="3200" dirty="0">
              <a:latin typeface="Times New Roman" pitchFamily="18" charset="0"/>
              <a:cs typeface="Times New Roman" pitchFamily="18" charset="0"/>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9152" y="1600200"/>
            <a:ext cx="5539114" cy="4853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87623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765775"/>
            <a:ext cx="8796155" cy="539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96373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764704"/>
            <a:ext cx="8625855" cy="543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3310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5616" y="404664"/>
            <a:ext cx="7105137" cy="61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50814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latin typeface="Times New Roman" pitchFamily="18" charset="0"/>
                <a:cs typeface="Times New Roman" pitchFamily="18" charset="0"/>
              </a:rPr>
              <a:t>Connecting Power BI Desktop With Power BI </a:t>
            </a:r>
            <a:r>
              <a:rPr lang="en-US" sz="4000" b="1" dirty="0" smtClean="0">
                <a:latin typeface="Times New Roman" pitchFamily="18" charset="0"/>
                <a:cs typeface="Times New Roman" pitchFamily="18" charset="0"/>
              </a:rPr>
              <a:t>Service</a:t>
            </a:r>
            <a:endParaRPr lang="en-IN" dirty="0"/>
          </a:p>
        </p:txBody>
      </p:sp>
      <p:sp>
        <p:nvSpPr>
          <p:cNvPr id="3" name="Content Placeholder 2"/>
          <p:cNvSpPr>
            <a:spLocks noGrp="1"/>
          </p:cNvSpPr>
          <p:nvPr>
            <p:ph idx="1"/>
          </p:nvPr>
        </p:nvSpPr>
        <p:spPr/>
        <p:txBody>
          <a:bodyPr>
            <a:normAutofit/>
          </a:bodyPr>
          <a:lstStyle/>
          <a:p>
            <a:pPr>
              <a:buFont typeface="Courier New" pitchFamily="49" charset="0"/>
              <a:buChar char="o"/>
            </a:pPr>
            <a:r>
              <a:rPr lang="en-US" sz="2400" dirty="0">
                <a:latin typeface="Times New Roman" pitchFamily="18" charset="0"/>
                <a:cs typeface="Times New Roman" pitchFamily="18" charset="0"/>
              </a:rPr>
              <a:t>The entire connection process, consists of two parts, the first part is to create an account on the Power BI Service, this step could be skipped if you already have an account with the Power BI service. </a:t>
            </a:r>
            <a:endParaRPr lang="en-US" sz="2400" dirty="0" smtClean="0">
              <a:latin typeface="Times New Roman" pitchFamily="18" charset="0"/>
              <a:cs typeface="Times New Roman" pitchFamily="18" charset="0"/>
            </a:endParaRPr>
          </a:p>
          <a:p>
            <a:pPr>
              <a:buFont typeface="Courier New" pitchFamily="49" charset="0"/>
              <a:buChar char="o"/>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second part is to publish a report on the Power BI service from the Power BI desktop.</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2579481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1916" y="470406"/>
            <a:ext cx="7348516" cy="5910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07226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latin typeface="Times New Roman" pitchFamily="18" charset="0"/>
                <a:cs typeface="Times New Roman" pitchFamily="18" charset="0"/>
              </a:rPr>
              <a:t>Syllabus</a:t>
            </a:r>
            <a:endParaRPr lang="en-IN" dirty="0"/>
          </a:p>
        </p:txBody>
      </p:sp>
      <p:sp>
        <p:nvSpPr>
          <p:cNvPr id="3" name="Content Placeholder 2"/>
          <p:cNvSpPr>
            <a:spLocks noGrp="1"/>
          </p:cNvSpPr>
          <p:nvPr>
            <p:ph idx="1"/>
          </p:nvPr>
        </p:nvSpPr>
        <p:spPr>
          <a:xfrm>
            <a:off x="457200" y="1600200"/>
            <a:ext cx="8219256" cy="4853136"/>
          </a:xfrm>
        </p:spPr>
        <p:txBody>
          <a:bodyPr>
            <a:noAutofit/>
          </a:bodyPr>
          <a:lstStyle/>
          <a:p>
            <a:r>
              <a:rPr lang="en-US" sz="2800" dirty="0" smtClean="0">
                <a:latin typeface="Times New Roman" pitchFamily="18" charset="0"/>
                <a:cs typeface="Times New Roman" pitchFamily="18" charset="0"/>
              </a:rPr>
              <a:t>Introduction to Power BI: Power BI components, Power BI Desktop and Power BI Service, Connecting to data sources. Data Transformation and Modeling in Power BI: Data loading and shaping using Power Query Editor, Data modeling and relationships, Calculated columns and measures, DAX (Data Analysis Expressions) language fundamentals. Creating Interactive Reports and Dashboards in Power BI: Visualizations and chart types, formatting and customization options, Drill-through and drill-down capabilities, Filters, slicers, and hierarchies.</a:t>
            </a:r>
            <a:endParaRPr lang="en-IN" sz="2800" dirty="0">
              <a:latin typeface="Times New Roman" pitchFamily="18" charset="0"/>
              <a:cs typeface="Times New Roman" pitchFamily="18" charset="0"/>
            </a:endParaRPr>
          </a:p>
        </p:txBody>
      </p:sp>
    </p:spTree>
    <p:extLst>
      <p:ext uri="{BB962C8B-B14F-4D97-AF65-F5344CB8AC3E}">
        <p14:creationId xmlns:p14="http://schemas.microsoft.com/office/powerpoint/2010/main" val="6747527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5975" y="515813"/>
            <a:ext cx="7264480" cy="608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19573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88640"/>
            <a:ext cx="8352928" cy="1656184"/>
          </a:xfrm>
        </p:spPr>
        <p:txBody>
          <a:bodyPr>
            <a:noAutofit/>
          </a:bodyPr>
          <a:lstStyle/>
          <a:p>
            <a:r>
              <a:rPr lang="en-US" sz="2400" b="1" dirty="0">
                <a:latin typeface="Times New Roman" pitchFamily="18" charset="0"/>
                <a:cs typeface="Times New Roman" pitchFamily="18" charset="0"/>
              </a:rPr>
              <a:t>Step 3: </a:t>
            </a:r>
            <a:r>
              <a:rPr lang="en-US" sz="2400" dirty="0">
                <a:latin typeface="Times New Roman" pitchFamily="18" charset="0"/>
                <a:cs typeface="Times New Roman" pitchFamily="18" charset="0"/>
              </a:rPr>
              <a:t>The next page will open, it comprises three steps. The step1 is to get started, we need to select what type of email account we are using, either an organization account or a personal account</a:t>
            </a:r>
            <a:r>
              <a:rPr lang="en-US" sz="2400" dirty="0" smtClean="0">
                <a:latin typeface="Times New Roman" pitchFamily="18" charset="0"/>
                <a:cs typeface="Times New Roman" pitchFamily="18" charset="0"/>
              </a:rPr>
              <a:t>.</a:t>
            </a:r>
            <a:endParaRPr lang="en-IN" sz="24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0923" y="1988841"/>
            <a:ext cx="4324970" cy="4680520"/>
          </a:xfrm>
        </p:spPr>
      </p:pic>
    </p:spTree>
    <p:extLst>
      <p:ext uri="{BB962C8B-B14F-4D97-AF65-F5344CB8AC3E}">
        <p14:creationId xmlns:p14="http://schemas.microsoft.com/office/powerpoint/2010/main" val="42308716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b="1" dirty="0">
                <a:latin typeface="Times New Roman" pitchFamily="18" charset="0"/>
                <a:cs typeface="Times New Roman" pitchFamily="18" charset="0"/>
              </a:rPr>
              <a:t>Step 4: </a:t>
            </a:r>
            <a:r>
              <a:rPr lang="en-US" sz="2000" dirty="0">
                <a:latin typeface="Times New Roman" pitchFamily="18" charset="0"/>
                <a:cs typeface="Times New Roman" pitchFamily="18" charset="0"/>
              </a:rPr>
              <a:t>Create your account. Fill in the required details as per said below. Enter your first name, surname, country of living, phone number, and strong password.</a:t>
            </a:r>
            <a:endParaRPr lang="en-IN" sz="20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0442" y="1484784"/>
            <a:ext cx="4273439" cy="5112568"/>
          </a:xfrm>
        </p:spPr>
      </p:pic>
    </p:spTree>
    <p:extLst>
      <p:ext uri="{BB962C8B-B14F-4D97-AF65-F5344CB8AC3E}">
        <p14:creationId xmlns:p14="http://schemas.microsoft.com/office/powerpoint/2010/main" val="14052109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Step 5: </a:t>
            </a:r>
            <a:r>
              <a:rPr lang="en-US" sz="2400" dirty="0">
                <a:latin typeface="Times New Roman" pitchFamily="18" charset="0"/>
                <a:cs typeface="Times New Roman" pitchFamily="18" charset="0"/>
              </a:rPr>
              <a:t>A verification code will be sent to the entered email id, enter that verification code. Click on the </a:t>
            </a:r>
            <a:r>
              <a:rPr lang="en-US" sz="2400" b="1" dirty="0">
                <a:latin typeface="Times New Roman" pitchFamily="18" charset="0"/>
                <a:cs typeface="Times New Roman" pitchFamily="18" charset="0"/>
              </a:rPr>
              <a:t>Next </a:t>
            </a:r>
            <a:r>
              <a:rPr lang="en-US" sz="2400" dirty="0">
                <a:latin typeface="Times New Roman" pitchFamily="18" charset="0"/>
                <a:cs typeface="Times New Roman" pitchFamily="18" charset="0"/>
              </a:rPr>
              <a:t>button. </a:t>
            </a:r>
            <a:endParaRPr lang="en-IN" sz="24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4570" y="1600200"/>
            <a:ext cx="5271959" cy="4997152"/>
          </a:xfrm>
        </p:spPr>
      </p:pic>
    </p:spTree>
    <p:extLst>
      <p:ext uri="{BB962C8B-B14F-4D97-AF65-F5344CB8AC3E}">
        <p14:creationId xmlns:p14="http://schemas.microsoft.com/office/powerpoint/2010/main" val="36033997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Step 6: </a:t>
            </a:r>
            <a:r>
              <a:rPr lang="en-US" sz="2800" dirty="0">
                <a:latin typeface="Times New Roman" pitchFamily="18" charset="0"/>
                <a:cs typeface="Times New Roman" pitchFamily="18" charset="0"/>
              </a:rPr>
              <a:t>Step2 is almost completed. Click on the Sign In button. </a:t>
            </a:r>
            <a:endParaRPr lang="en-IN" sz="28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4940" y="1661000"/>
            <a:ext cx="6951466" cy="4864343"/>
          </a:xfrm>
        </p:spPr>
      </p:pic>
    </p:spTree>
    <p:extLst>
      <p:ext uri="{BB962C8B-B14F-4D97-AF65-F5344CB8AC3E}">
        <p14:creationId xmlns:p14="http://schemas.microsoft.com/office/powerpoint/2010/main" val="9711748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b="1" dirty="0">
                <a:latin typeface="Times New Roman" pitchFamily="18" charset="0"/>
                <a:cs typeface="Times New Roman" pitchFamily="18" charset="0"/>
              </a:rPr>
              <a:t>Step 7: </a:t>
            </a:r>
            <a:r>
              <a:rPr lang="en-US" sz="2000" dirty="0">
                <a:latin typeface="Times New Roman" pitchFamily="18" charset="0"/>
                <a:cs typeface="Times New Roman" pitchFamily="18" charset="0"/>
              </a:rPr>
              <a:t>A new dialogue box appears, which asks us to protect your account, we can skip this step for now. </a:t>
            </a:r>
            <a:r>
              <a:rPr lang="en-US" sz="2000" dirty="0" smtClean="0">
                <a:latin typeface="Times New Roman" pitchFamily="18" charset="0"/>
                <a:cs typeface="Times New Roman" pitchFamily="18" charset="0"/>
              </a:rPr>
              <a:t>Note that </a:t>
            </a:r>
            <a:r>
              <a:rPr lang="en-US" sz="2000" dirty="0">
                <a:latin typeface="Times New Roman" pitchFamily="18" charset="0"/>
                <a:cs typeface="Times New Roman" pitchFamily="18" charset="0"/>
              </a:rPr>
              <a:t>this dialogue box could appear multiple times, so simply, click on the Skip for now button. Click on the Next button. </a:t>
            </a:r>
            <a:endParaRPr lang="en-IN" sz="20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05230" y="1600200"/>
            <a:ext cx="4062829" cy="4925144"/>
          </a:xfrm>
        </p:spPr>
      </p:pic>
    </p:spTree>
    <p:extLst>
      <p:ext uri="{BB962C8B-B14F-4D97-AF65-F5344CB8AC3E}">
        <p14:creationId xmlns:p14="http://schemas.microsoft.com/office/powerpoint/2010/main" val="35954720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latin typeface="Times New Roman" pitchFamily="18" charset="0"/>
                <a:cs typeface="Times New Roman" pitchFamily="18" charset="0"/>
              </a:rPr>
              <a:t>Step 8: </a:t>
            </a:r>
            <a:r>
              <a:rPr lang="en-US" sz="2800" dirty="0">
                <a:latin typeface="Times New Roman" pitchFamily="18" charset="0"/>
                <a:cs typeface="Times New Roman" pitchFamily="18" charset="0"/>
              </a:rPr>
              <a:t>A new dialogue box appears. Check the box, if you want to stay signed for long. Click on the yes button. </a:t>
            </a:r>
            <a:endParaRPr lang="en-IN" sz="28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2850" y="1600200"/>
            <a:ext cx="4329178" cy="4925144"/>
          </a:xfrm>
        </p:spPr>
      </p:pic>
    </p:spTree>
    <p:extLst>
      <p:ext uri="{BB962C8B-B14F-4D97-AF65-F5344CB8AC3E}">
        <p14:creationId xmlns:p14="http://schemas.microsoft.com/office/powerpoint/2010/main" val="11075376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itchFamily="18" charset="0"/>
                <a:cs typeface="Times New Roman" pitchFamily="18" charset="0"/>
              </a:rPr>
              <a:t>Step 9: </a:t>
            </a:r>
            <a:r>
              <a:rPr lang="en-US" sz="3200" dirty="0">
                <a:latin typeface="Times New Roman" pitchFamily="18" charset="0"/>
                <a:cs typeface="Times New Roman" pitchFamily="18" charset="0"/>
              </a:rPr>
              <a:t>Click on the </a:t>
            </a:r>
            <a:r>
              <a:rPr lang="en-US" sz="3200" b="1" dirty="0">
                <a:latin typeface="Times New Roman" pitchFamily="18" charset="0"/>
                <a:cs typeface="Times New Roman" pitchFamily="18" charset="0"/>
              </a:rPr>
              <a:t>Get Started</a:t>
            </a:r>
            <a:r>
              <a:rPr lang="en-US" sz="3200" dirty="0">
                <a:latin typeface="Times New Roman" pitchFamily="18" charset="0"/>
                <a:cs typeface="Times New Roman" pitchFamily="18" charset="0"/>
              </a:rPr>
              <a:t> button</a:t>
            </a:r>
            <a:r>
              <a:rPr lang="en-US" sz="3200" dirty="0" smtClean="0">
                <a:latin typeface="Times New Roman" pitchFamily="18" charset="0"/>
                <a:cs typeface="Times New Roman" pitchFamily="18" charset="0"/>
              </a:rPr>
              <a:t>.</a:t>
            </a:r>
            <a:endParaRPr lang="en-IN" sz="32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8517" y="1600200"/>
            <a:ext cx="4755353" cy="4997152"/>
          </a:xfrm>
        </p:spPr>
      </p:pic>
    </p:spTree>
    <p:extLst>
      <p:ext uri="{BB962C8B-B14F-4D97-AF65-F5344CB8AC3E}">
        <p14:creationId xmlns:p14="http://schemas.microsoft.com/office/powerpoint/2010/main" val="3046396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latin typeface="Times New Roman" pitchFamily="18" charset="0"/>
                <a:cs typeface="Times New Roman" pitchFamily="18" charset="0"/>
              </a:rPr>
              <a:t>Step 10: </a:t>
            </a:r>
            <a:r>
              <a:rPr lang="en-US" sz="2800" dirty="0">
                <a:latin typeface="Times New Roman" pitchFamily="18" charset="0"/>
                <a:cs typeface="Times New Roman" pitchFamily="18" charset="0"/>
              </a:rPr>
              <a:t>We will be redirected to the </a:t>
            </a:r>
            <a:r>
              <a:rPr lang="en-US" sz="2800" b="1" dirty="0">
                <a:latin typeface="Times New Roman" pitchFamily="18" charset="0"/>
                <a:cs typeface="Times New Roman" pitchFamily="18" charset="0"/>
              </a:rPr>
              <a:t>home page </a:t>
            </a:r>
            <a:r>
              <a:rPr lang="en-US" sz="2800" dirty="0">
                <a:latin typeface="Times New Roman" pitchFamily="18" charset="0"/>
                <a:cs typeface="Times New Roman" pitchFamily="18" charset="0"/>
              </a:rPr>
              <a:t>of the Power BI online service. We have successfully created an account on the Power BI online service.</a:t>
            </a:r>
            <a:endParaRPr lang="en-IN" sz="28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0425" y="1600200"/>
            <a:ext cx="7143150" cy="4525963"/>
          </a:xfrm>
        </p:spPr>
      </p:pic>
    </p:spTree>
    <p:extLst>
      <p:ext uri="{BB962C8B-B14F-4D97-AF65-F5344CB8AC3E}">
        <p14:creationId xmlns:p14="http://schemas.microsoft.com/office/powerpoint/2010/main" val="809346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Publishing Report to Power BI Online Service from </a:t>
            </a:r>
            <a:r>
              <a:rPr lang="en-US" sz="2800" b="1" dirty="0" smtClean="0">
                <a:latin typeface="Times New Roman" pitchFamily="18" charset="0"/>
                <a:cs typeface="Times New Roman" pitchFamily="18" charset="0"/>
              </a:rPr>
              <a:t>Desktop</a:t>
            </a:r>
            <a:endParaRPr lang="en-IN" sz="2800" dirty="0">
              <a:latin typeface="Times New Roman" pitchFamily="18" charset="0"/>
              <a:cs typeface="Times New Roman" pitchFamily="18" charset="0"/>
            </a:endParaRPr>
          </a:p>
        </p:txBody>
      </p:sp>
      <p:sp>
        <p:nvSpPr>
          <p:cNvPr id="3" name="Content Placeholder 2"/>
          <p:cNvSpPr>
            <a:spLocks noGrp="1"/>
          </p:cNvSpPr>
          <p:nvPr>
            <p:ph idx="1"/>
          </p:nvPr>
        </p:nvSpPr>
        <p:spPr>
          <a:xfrm>
            <a:off x="395536" y="1340768"/>
            <a:ext cx="8424936" cy="5400600"/>
          </a:xfrm>
        </p:spPr>
        <p:txBody>
          <a:bodyPr/>
          <a:lstStyle/>
          <a:p>
            <a:r>
              <a:rPr lang="en-IN" sz="2400" dirty="0" smtClean="0">
                <a:latin typeface="Times New Roman" pitchFamily="18" charset="0"/>
                <a:cs typeface="Times New Roman" pitchFamily="18" charset="0"/>
              </a:rPr>
              <a:t>Create a report then go to….</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902679"/>
            <a:ext cx="5400600" cy="4910697"/>
          </a:xfrm>
          <a:prstGeom prst="rect">
            <a:avLst/>
          </a:prstGeom>
        </p:spPr>
      </p:pic>
    </p:spTree>
    <p:extLst>
      <p:ext uri="{BB962C8B-B14F-4D97-AF65-F5344CB8AC3E}">
        <p14:creationId xmlns:p14="http://schemas.microsoft.com/office/powerpoint/2010/main" val="17930682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Power BI components</a:t>
            </a:r>
            <a:endParaRPr lang="en-IN" sz="4000" dirty="0"/>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Power </a:t>
            </a:r>
            <a:r>
              <a:rPr lang="en-US" sz="2400" dirty="0" smtClean="0">
                <a:latin typeface="Times New Roman" pitchFamily="18" charset="0"/>
                <a:cs typeface="Times New Roman" pitchFamily="18" charset="0"/>
              </a:rPr>
              <a:t>Query </a:t>
            </a:r>
          </a:p>
          <a:p>
            <a:r>
              <a:rPr lang="en-US" sz="2400" dirty="0" smtClean="0">
                <a:latin typeface="Times New Roman" pitchFamily="18" charset="0"/>
                <a:cs typeface="Times New Roman" pitchFamily="18" charset="0"/>
              </a:rPr>
              <a:t>Power Pivot </a:t>
            </a:r>
          </a:p>
          <a:p>
            <a:r>
              <a:rPr lang="en-US" sz="2400" dirty="0" smtClean="0">
                <a:latin typeface="Times New Roman" pitchFamily="18" charset="0"/>
                <a:cs typeface="Times New Roman" pitchFamily="18" charset="0"/>
              </a:rPr>
              <a:t>Power View </a:t>
            </a:r>
          </a:p>
          <a:p>
            <a:r>
              <a:rPr lang="en-US" sz="2400" dirty="0" smtClean="0">
                <a:latin typeface="Times New Roman" pitchFamily="18" charset="0"/>
                <a:cs typeface="Times New Roman" pitchFamily="18" charset="0"/>
              </a:rPr>
              <a:t>Power Map</a:t>
            </a:r>
          </a:p>
          <a:p>
            <a:r>
              <a:rPr lang="en-US" sz="2400" dirty="0" smtClean="0">
                <a:latin typeface="Times New Roman" pitchFamily="18" charset="0"/>
                <a:cs typeface="Times New Roman" pitchFamily="18" charset="0"/>
              </a:rPr>
              <a:t>Power Q&amp;A</a:t>
            </a:r>
          </a:p>
          <a:p>
            <a:r>
              <a:rPr lang="en-US" sz="2400" dirty="0" smtClean="0">
                <a:latin typeface="Times New Roman" pitchFamily="18" charset="0"/>
                <a:cs typeface="Times New Roman" pitchFamily="18" charset="0"/>
              </a:rPr>
              <a:t>Power </a:t>
            </a:r>
            <a:r>
              <a:rPr lang="en-US" sz="2400" dirty="0">
                <a:latin typeface="Times New Roman" pitchFamily="18" charset="0"/>
                <a:cs typeface="Times New Roman" pitchFamily="18" charset="0"/>
              </a:rPr>
              <a:t>BI </a:t>
            </a:r>
            <a:r>
              <a:rPr lang="en-US" sz="2400" dirty="0" smtClean="0">
                <a:latin typeface="Times New Roman" pitchFamily="18" charset="0"/>
                <a:cs typeface="Times New Roman" pitchFamily="18" charset="0"/>
              </a:rPr>
              <a:t>Desktop </a:t>
            </a:r>
          </a:p>
          <a:p>
            <a:r>
              <a:rPr lang="en-US" sz="2400" dirty="0" smtClean="0">
                <a:latin typeface="Times New Roman" pitchFamily="18" charset="0"/>
                <a:cs typeface="Times New Roman" pitchFamily="18" charset="0"/>
              </a:rPr>
              <a:t>Power </a:t>
            </a:r>
            <a:r>
              <a:rPr lang="en-US" sz="2400" dirty="0">
                <a:latin typeface="Times New Roman" pitchFamily="18" charset="0"/>
                <a:cs typeface="Times New Roman" pitchFamily="18" charset="0"/>
              </a:rPr>
              <a:t>BI </a:t>
            </a:r>
            <a:r>
              <a:rPr lang="en-US" sz="2400" dirty="0" smtClean="0">
                <a:latin typeface="Times New Roman" pitchFamily="18" charset="0"/>
                <a:cs typeface="Times New Roman" pitchFamily="18" charset="0"/>
              </a:rPr>
              <a:t>Website</a:t>
            </a:r>
          </a:p>
          <a:p>
            <a:r>
              <a:rPr lang="en-US" sz="2400" dirty="0" smtClean="0">
                <a:latin typeface="Times New Roman" pitchFamily="18" charset="0"/>
                <a:cs typeface="Times New Roman" pitchFamily="18" charset="0"/>
              </a:rPr>
              <a:t>Power </a:t>
            </a:r>
            <a:r>
              <a:rPr lang="en-US" sz="2400" dirty="0">
                <a:latin typeface="Times New Roman" pitchFamily="18" charset="0"/>
                <a:cs typeface="Times New Roman" pitchFamily="18" charset="0"/>
              </a:rPr>
              <a:t>Mobile Apps.</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37768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latin typeface="Times New Roman" pitchFamily="18" charset="0"/>
                <a:cs typeface="Times New Roman" pitchFamily="18" charset="0"/>
              </a:rPr>
              <a:t>Step 2: </a:t>
            </a:r>
            <a:r>
              <a:rPr lang="en-US" sz="2400" dirty="0">
                <a:latin typeface="Times New Roman" pitchFamily="18" charset="0"/>
                <a:cs typeface="Times New Roman" pitchFamily="18" charset="0"/>
              </a:rPr>
              <a:t>A dialogue box appears. Click on the </a:t>
            </a:r>
            <a:r>
              <a:rPr lang="en-US" sz="2400" b="1" dirty="0">
                <a:latin typeface="Times New Roman" pitchFamily="18" charset="0"/>
                <a:cs typeface="Times New Roman" pitchFamily="18" charset="0"/>
              </a:rPr>
              <a:t>Save </a:t>
            </a:r>
            <a:r>
              <a:rPr lang="en-US" sz="2400" dirty="0">
                <a:latin typeface="Times New Roman" pitchFamily="18" charset="0"/>
                <a:cs typeface="Times New Roman" pitchFamily="18" charset="0"/>
              </a:rPr>
              <a:t>button, to save the required changes to the report. </a:t>
            </a:r>
            <a:endParaRPr lang="en-IN" sz="24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958180"/>
            <a:ext cx="7497038" cy="4279131"/>
          </a:xfrm>
        </p:spPr>
      </p:pic>
    </p:spTree>
    <p:extLst>
      <p:ext uri="{BB962C8B-B14F-4D97-AF65-F5344CB8AC3E}">
        <p14:creationId xmlns:p14="http://schemas.microsoft.com/office/powerpoint/2010/main" val="596630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Step 3: </a:t>
            </a:r>
            <a:r>
              <a:rPr lang="en-US" sz="2400" dirty="0">
                <a:latin typeface="Times New Roman" pitchFamily="18" charset="0"/>
                <a:cs typeface="Times New Roman" pitchFamily="18" charset="0"/>
              </a:rPr>
              <a:t>Save the file, at your convenient location. Name the </a:t>
            </a:r>
            <a:r>
              <a:rPr lang="en-US" sz="2400" b="1" dirty="0">
                <a:latin typeface="Times New Roman" pitchFamily="18" charset="0"/>
                <a:cs typeface="Times New Roman" pitchFamily="18" charset="0"/>
              </a:rPr>
              <a:t>.</a:t>
            </a:r>
            <a:r>
              <a:rPr lang="en-US" sz="2400" b="1" dirty="0" err="1">
                <a:latin typeface="Times New Roman" pitchFamily="18" charset="0"/>
                <a:cs typeface="Times New Roman" pitchFamily="18" charset="0"/>
              </a:rPr>
              <a:t>pbix</a:t>
            </a:r>
            <a:r>
              <a:rPr lang="en-US" sz="2400" b="1" dirty="0">
                <a:latin typeface="Times New Roman" pitchFamily="18" charset="0"/>
                <a:cs typeface="Times New Roman" pitchFamily="18" charset="0"/>
              </a:rPr>
              <a:t> file</a:t>
            </a:r>
            <a:r>
              <a:rPr lang="en-US" sz="2400" dirty="0">
                <a:latin typeface="Times New Roman" pitchFamily="18" charset="0"/>
                <a:cs typeface="Times New Roman" pitchFamily="18" charset="0"/>
              </a:rPr>
              <a:t>. For example, </a:t>
            </a:r>
            <a:r>
              <a:rPr lang="en-US" sz="2400" b="1" dirty="0" err="1">
                <a:latin typeface="Times New Roman" pitchFamily="18" charset="0"/>
                <a:cs typeface="Times New Roman" pitchFamily="18" charset="0"/>
              </a:rPr>
              <a:t>gfg.pbix</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Click on the </a:t>
            </a:r>
            <a:r>
              <a:rPr lang="en-US" sz="2400" b="1" dirty="0">
                <a:latin typeface="Times New Roman" pitchFamily="18" charset="0"/>
                <a:cs typeface="Times New Roman" pitchFamily="18" charset="0"/>
              </a:rPr>
              <a:t>Save </a:t>
            </a:r>
            <a:r>
              <a:rPr lang="en-US" sz="2400" dirty="0">
                <a:latin typeface="Times New Roman" pitchFamily="18" charset="0"/>
                <a:cs typeface="Times New Roman" pitchFamily="18" charset="0"/>
              </a:rPr>
              <a:t>button. </a:t>
            </a:r>
            <a:endParaRPr lang="en-IN" sz="24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251" y="1600200"/>
            <a:ext cx="7095497" cy="4525963"/>
          </a:xfrm>
        </p:spPr>
      </p:pic>
    </p:spTree>
    <p:extLst>
      <p:ext uri="{BB962C8B-B14F-4D97-AF65-F5344CB8AC3E}">
        <p14:creationId xmlns:p14="http://schemas.microsoft.com/office/powerpoint/2010/main" val="15344776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latin typeface="Times New Roman" pitchFamily="18" charset="0"/>
                <a:cs typeface="Times New Roman" pitchFamily="18" charset="0"/>
              </a:rPr>
              <a:t>Step 4: </a:t>
            </a:r>
            <a:r>
              <a:rPr lang="en-US" sz="2400" dirty="0">
                <a:latin typeface="Times New Roman" pitchFamily="18" charset="0"/>
                <a:cs typeface="Times New Roman" pitchFamily="18" charset="0"/>
              </a:rPr>
              <a:t>A new dialogue box appears. Enter the email address, by which you created an account on the online service. Click on the </a:t>
            </a:r>
            <a:r>
              <a:rPr lang="en-US" sz="2400" b="1" dirty="0">
                <a:latin typeface="Times New Roman" pitchFamily="18" charset="0"/>
                <a:cs typeface="Times New Roman" pitchFamily="18" charset="0"/>
              </a:rPr>
              <a:t>Continue </a:t>
            </a:r>
            <a:r>
              <a:rPr lang="en-US" sz="2400" dirty="0">
                <a:latin typeface="Times New Roman" pitchFamily="18" charset="0"/>
                <a:cs typeface="Times New Roman" pitchFamily="18" charset="0"/>
              </a:rPr>
              <a:t>button.  </a:t>
            </a:r>
            <a:endParaRPr lang="en-IN" sz="24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9720" y="1695290"/>
            <a:ext cx="6489626" cy="4686037"/>
          </a:xfrm>
        </p:spPr>
      </p:pic>
    </p:spTree>
    <p:extLst>
      <p:ext uri="{BB962C8B-B14F-4D97-AF65-F5344CB8AC3E}">
        <p14:creationId xmlns:p14="http://schemas.microsoft.com/office/powerpoint/2010/main" val="41684885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base"/>
            <a:r>
              <a:rPr lang="en-US" sz="2400" i="1" dirty="0">
                <a:latin typeface="Times New Roman" pitchFamily="18" charset="0"/>
                <a:cs typeface="Times New Roman" pitchFamily="18" charset="0"/>
              </a:rPr>
              <a:t> </a:t>
            </a:r>
            <a:br>
              <a:rPr lang="en-US" sz="2400" i="1" dirty="0">
                <a:latin typeface="Times New Roman" pitchFamily="18" charset="0"/>
                <a:cs typeface="Times New Roman" pitchFamily="18" charset="0"/>
              </a:rPr>
            </a:br>
            <a:r>
              <a:rPr lang="en-US" sz="2400" b="1" dirty="0">
                <a:latin typeface="Times New Roman" pitchFamily="18" charset="0"/>
                <a:cs typeface="Times New Roman" pitchFamily="18" charset="0"/>
              </a:rPr>
              <a:t>Step 5: </a:t>
            </a:r>
            <a:r>
              <a:rPr lang="en-US" sz="2400" dirty="0">
                <a:latin typeface="Times New Roman" pitchFamily="18" charset="0"/>
                <a:cs typeface="Times New Roman" pitchFamily="18" charset="0"/>
              </a:rPr>
              <a:t>All, the connected accounts, will be listed. Click on the desired account at which you want to save the file. </a:t>
            </a:r>
            <a:br>
              <a:rPr lang="en-US" sz="2400" dirty="0">
                <a:latin typeface="Times New Roman" pitchFamily="18" charset="0"/>
                <a:cs typeface="Times New Roman" pitchFamily="18" charset="0"/>
              </a:rPr>
            </a:br>
            <a:endParaRPr lang="en-IN" sz="24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2799" y="1600200"/>
            <a:ext cx="5069264" cy="4925144"/>
          </a:xfrm>
        </p:spPr>
      </p:pic>
    </p:spTree>
    <p:extLst>
      <p:ext uri="{BB962C8B-B14F-4D97-AF65-F5344CB8AC3E}">
        <p14:creationId xmlns:p14="http://schemas.microsoft.com/office/powerpoint/2010/main" val="21238762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itchFamily="18" charset="0"/>
                <a:cs typeface="Times New Roman" pitchFamily="18" charset="0"/>
              </a:rPr>
              <a:t>Step 6: </a:t>
            </a:r>
            <a:r>
              <a:rPr lang="en-US" sz="2400" dirty="0">
                <a:latin typeface="Times New Roman" pitchFamily="18" charset="0"/>
                <a:cs typeface="Times New Roman" pitchFamily="18" charset="0"/>
              </a:rPr>
              <a:t>Enter the password, for that Power BI online account. Click on the </a:t>
            </a:r>
            <a:r>
              <a:rPr lang="en-US" sz="2400" b="1" dirty="0">
                <a:latin typeface="Times New Roman" pitchFamily="18" charset="0"/>
                <a:cs typeface="Times New Roman" pitchFamily="18" charset="0"/>
              </a:rPr>
              <a:t>Sign-in </a:t>
            </a:r>
            <a:r>
              <a:rPr lang="en-US" sz="2400" dirty="0">
                <a:latin typeface="Times New Roman" pitchFamily="18" charset="0"/>
                <a:cs typeface="Times New Roman" pitchFamily="18" charset="0"/>
              </a:rPr>
              <a:t>button.</a:t>
            </a:r>
            <a:endParaRPr lang="en-IN" sz="24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6955" y="1600200"/>
            <a:ext cx="5016689" cy="4925144"/>
          </a:xfrm>
        </p:spPr>
      </p:pic>
    </p:spTree>
    <p:extLst>
      <p:ext uri="{BB962C8B-B14F-4D97-AF65-F5344CB8AC3E}">
        <p14:creationId xmlns:p14="http://schemas.microsoft.com/office/powerpoint/2010/main" val="39711125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Step 7: </a:t>
            </a:r>
            <a:r>
              <a:rPr lang="en-US" sz="2800" dirty="0">
                <a:latin typeface="Times New Roman" pitchFamily="18" charset="0"/>
                <a:cs typeface="Times New Roman" pitchFamily="18" charset="0"/>
              </a:rPr>
              <a:t>Select the My workspace. Click on the Select button. </a:t>
            </a:r>
            <a:endParaRPr lang="en-IN" sz="28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748630"/>
            <a:ext cx="6911483" cy="4632697"/>
          </a:xfrm>
        </p:spPr>
      </p:pic>
    </p:spTree>
    <p:extLst>
      <p:ext uri="{BB962C8B-B14F-4D97-AF65-F5344CB8AC3E}">
        <p14:creationId xmlns:p14="http://schemas.microsoft.com/office/powerpoint/2010/main" val="38422281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Step 8: </a:t>
            </a:r>
            <a:r>
              <a:rPr lang="en-US" sz="2800" dirty="0">
                <a:latin typeface="Times New Roman" pitchFamily="18" charset="0"/>
                <a:cs typeface="Times New Roman" pitchFamily="18" charset="0"/>
              </a:rPr>
              <a:t>The report will be published to the Power BI online service.</a:t>
            </a:r>
            <a:endParaRPr lang="en-IN" sz="28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808455"/>
            <a:ext cx="7242078" cy="3924801"/>
          </a:xfrm>
        </p:spPr>
      </p:pic>
    </p:spTree>
    <p:extLst>
      <p:ext uri="{BB962C8B-B14F-4D97-AF65-F5344CB8AC3E}">
        <p14:creationId xmlns:p14="http://schemas.microsoft.com/office/powerpoint/2010/main" val="32452278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a:latin typeface="Times New Roman" pitchFamily="18" charset="0"/>
                <a:cs typeface="Times New Roman" pitchFamily="18" charset="0"/>
              </a:rPr>
              <a:t>Step 9: </a:t>
            </a:r>
            <a:r>
              <a:rPr lang="en-US" sz="2800" dirty="0">
                <a:latin typeface="Times New Roman" pitchFamily="18" charset="0"/>
                <a:cs typeface="Times New Roman" pitchFamily="18" charset="0"/>
              </a:rPr>
              <a:t>Click on the </a:t>
            </a:r>
            <a:r>
              <a:rPr lang="en-US" sz="2800" b="1" dirty="0">
                <a:latin typeface="Times New Roman" pitchFamily="18" charset="0"/>
                <a:cs typeface="Times New Roman" pitchFamily="18" charset="0"/>
              </a:rPr>
              <a:t>Open ‘</a:t>
            </a:r>
            <a:r>
              <a:rPr lang="en-US" sz="2800" b="1" dirty="0" err="1">
                <a:latin typeface="Times New Roman" pitchFamily="18" charset="0"/>
                <a:cs typeface="Times New Roman" pitchFamily="18" charset="0"/>
              </a:rPr>
              <a:t>gfg.pbix</a:t>
            </a:r>
            <a:r>
              <a:rPr lang="en-US" sz="2800" b="1" dirty="0">
                <a:latin typeface="Times New Roman" pitchFamily="18" charset="0"/>
                <a:cs typeface="Times New Roman" pitchFamily="18" charset="0"/>
              </a:rPr>
              <a:t>’ in Power BI, </a:t>
            </a:r>
            <a:r>
              <a:rPr lang="en-US" sz="2800" dirty="0">
                <a:latin typeface="Times New Roman" pitchFamily="18" charset="0"/>
                <a:cs typeface="Times New Roman" pitchFamily="18" charset="0"/>
              </a:rPr>
              <a:t>to open the published file. </a:t>
            </a:r>
            <a:endParaRPr lang="en-IN" sz="28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0720" y="2293461"/>
            <a:ext cx="5242560" cy="3139440"/>
          </a:xfrm>
        </p:spPr>
      </p:pic>
    </p:spTree>
    <p:extLst>
      <p:ext uri="{BB962C8B-B14F-4D97-AF65-F5344CB8AC3E}">
        <p14:creationId xmlns:p14="http://schemas.microsoft.com/office/powerpoint/2010/main" val="36746531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latin typeface="Times New Roman" pitchFamily="18" charset="0"/>
                <a:cs typeface="Times New Roman" pitchFamily="18" charset="0"/>
              </a:rPr>
              <a:t>Step 10: </a:t>
            </a:r>
            <a:r>
              <a:rPr lang="en-US" sz="2400" dirty="0">
                <a:latin typeface="Times New Roman" pitchFamily="18" charset="0"/>
                <a:cs typeface="Times New Roman" pitchFamily="18" charset="0"/>
              </a:rPr>
              <a:t>The files have been successfully uploaded to the Power BI service. We have successfully connected the Desktop with the Power BI service. </a:t>
            </a:r>
            <a:endParaRPr lang="en-IN" sz="2400"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3960" y="1866860"/>
            <a:ext cx="6736080" cy="4442460"/>
          </a:xfrm>
        </p:spPr>
      </p:pic>
    </p:spTree>
    <p:extLst>
      <p:ext uri="{BB962C8B-B14F-4D97-AF65-F5344CB8AC3E}">
        <p14:creationId xmlns:p14="http://schemas.microsoft.com/office/powerpoint/2010/main" val="31049317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latin typeface="Times New Roman" pitchFamily="18" charset="0"/>
                <a:cs typeface="Times New Roman" pitchFamily="18" charset="0"/>
              </a:rPr>
              <a:t>Data Transformation and Modeling in Power BI</a:t>
            </a:r>
            <a:endParaRPr lang="en-IN" sz="32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To get </a:t>
            </a:r>
            <a:r>
              <a:rPr lang="en-US" sz="2400" dirty="0">
                <a:latin typeface="Times New Roman" pitchFamily="18" charset="0"/>
                <a:cs typeface="Times New Roman" pitchFamily="18" charset="0"/>
              </a:rPr>
              <a:t>data ready for Power BI analysis, reshaping is a crucial step.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In </a:t>
            </a:r>
            <a:r>
              <a:rPr lang="en-US" sz="2400" dirty="0">
                <a:latin typeface="Times New Roman" pitchFamily="18" charset="0"/>
                <a:cs typeface="Times New Roman" pitchFamily="18" charset="0"/>
              </a:rPr>
              <a:t>order to make the data more suited for analysis, even if it is clear and of exceptional quality, you will frequently need to restructure it.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Fortunately</a:t>
            </a:r>
            <a:r>
              <a:rPr lang="en-US" sz="2400" dirty="0">
                <a:latin typeface="Times New Roman" pitchFamily="18" charset="0"/>
                <a:cs typeface="Times New Roman" pitchFamily="18" charset="0"/>
              </a:rPr>
              <a:t>, power query has a ton of features that can assist in doing this</a:t>
            </a:r>
            <a:r>
              <a:rPr lang="en-US" sz="2400"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It is essential to understand that the same information can be represented in numerous ways using different dataset shapes. </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The two most frequent shapes for datasets are </a:t>
            </a:r>
            <a:r>
              <a:rPr lang="en-US" sz="2400" b="1" dirty="0">
                <a:latin typeface="Times New Roman" pitchFamily="18" charset="0"/>
                <a:cs typeface="Times New Roman" pitchFamily="18" charset="0"/>
              </a:rPr>
              <a:t>long</a:t>
            </a:r>
            <a:r>
              <a:rPr lang="en-US" sz="2400" dirty="0">
                <a:latin typeface="Times New Roman" pitchFamily="18" charset="0"/>
                <a:cs typeface="Times New Roman" pitchFamily="18" charset="0"/>
              </a:rPr>
              <a:t> and </a:t>
            </a:r>
            <a:r>
              <a:rPr lang="en-US" sz="2400" b="1" dirty="0">
                <a:latin typeface="Times New Roman" pitchFamily="18" charset="0"/>
                <a:cs typeface="Times New Roman" pitchFamily="18" charset="0"/>
              </a:rPr>
              <a:t>wide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1531828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itchFamily="18" charset="0"/>
                <a:cs typeface="Times New Roman" pitchFamily="18" charset="0"/>
              </a:rPr>
              <a:t>Power </a:t>
            </a:r>
            <a:r>
              <a:rPr lang="en-US" dirty="0" smtClean="0">
                <a:latin typeface="Times New Roman" pitchFamily="18" charset="0"/>
                <a:cs typeface="Times New Roman" pitchFamily="18" charset="0"/>
              </a:rPr>
              <a:t>Query</a:t>
            </a:r>
            <a:endParaRPr lang="en-IN" dirty="0"/>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Power Query is one of the important components of Power BI.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can be included in your Excel or can be used as a component of the </a:t>
            </a:r>
            <a:r>
              <a:rPr lang="en-US" sz="2400" dirty="0">
                <a:latin typeface="Times New Roman" pitchFamily="18" charset="0"/>
                <a:cs typeface="Times New Roman" pitchFamily="18" charset="0"/>
                <a:hlinkClick r:id="rId2"/>
              </a:rPr>
              <a:t>Power BI </a:t>
            </a:r>
            <a:r>
              <a:rPr lang="en-US" sz="2400" dirty="0" smtClean="0">
                <a:latin typeface="Times New Roman" pitchFamily="18" charset="0"/>
                <a:cs typeface="Times New Roman" pitchFamily="18" charset="0"/>
                <a:hlinkClick r:id="rId2"/>
              </a:rPr>
              <a:t>Desktop</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Using </a:t>
            </a:r>
            <a:r>
              <a:rPr lang="en-US" sz="2400" dirty="0">
                <a:latin typeface="Times New Roman" pitchFamily="18" charset="0"/>
                <a:cs typeface="Times New Roman" pitchFamily="18" charset="0"/>
              </a:rPr>
              <a:t>Power Query, you can delete data from numerous data sources and extract data from a wide range of different databases like Oracle, SQL Server, MySQL, and other different </a:t>
            </a:r>
            <a:r>
              <a:rPr lang="en-US" sz="2400" dirty="0" smtClean="0">
                <a:latin typeface="Times New Roman" pitchFamily="18" charset="0"/>
                <a:cs typeface="Times New Roman" pitchFamily="18" charset="0"/>
              </a:rPr>
              <a:t>databases.</a:t>
            </a:r>
          </a:p>
          <a:p>
            <a:r>
              <a:rPr lang="en-US" sz="2400" dirty="0" smtClean="0">
                <a:latin typeface="Times New Roman" pitchFamily="18" charset="0"/>
                <a:cs typeface="Times New Roman" pitchFamily="18" charset="0"/>
              </a:rPr>
              <a:t>You </a:t>
            </a:r>
            <a:r>
              <a:rPr lang="en-US" sz="2400" dirty="0">
                <a:latin typeface="Times New Roman" pitchFamily="18" charset="0"/>
                <a:cs typeface="Times New Roman" pitchFamily="18" charset="0"/>
              </a:rPr>
              <a:t>can also fetch data from records like text files, CSV files, or Excel files.</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26747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712968" cy="6408712"/>
          </a:xfrm>
        </p:spPr>
        <p:txBody>
          <a:bodyPr>
            <a:normAutofit/>
          </a:bodyPr>
          <a:lstStyle/>
          <a:p>
            <a:r>
              <a:rPr lang="en-US" sz="2400" dirty="0" smtClean="0">
                <a:latin typeface="Times New Roman" pitchFamily="18" charset="0"/>
                <a:cs typeface="Times New Roman" pitchFamily="18" charset="0"/>
              </a:rPr>
              <a:t>A </a:t>
            </a:r>
            <a:r>
              <a:rPr lang="en-US" sz="2400" b="1" dirty="0">
                <a:latin typeface="Times New Roman" pitchFamily="18" charset="0"/>
                <a:cs typeface="Times New Roman" pitchFamily="18" charset="0"/>
              </a:rPr>
              <a:t>long</a:t>
            </a:r>
            <a:r>
              <a:rPr lang="en-US" sz="2400" dirty="0">
                <a:latin typeface="Times New Roman" pitchFamily="18" charset="0"/>
                <a:cs typeface="Times New Roman" pitchFamily="18" charset="0"/>
              </a:rPr>
              <a:t> dataset often only comprises one column with a numerical value and recurring categorical values in the first column.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A </a:t>
            </a:r>
            <a:r>
              <a:rPr lang="en-US" sz="2400" b="1" dirty="0">
                <a:latin typeface="Times New Roman" pitchFamily="18" charset="0"/>
                <a:cs typeface="Times New Roman" pitchFamily="18" charset="0"/>
              </a:rPr>
              <a:t>wide</a:t>
            </a:r>
            <a:r>
              <a:rPr lang="en-US" sz="2400" dirty="0">
                <a:latin typeface="Times New Roman" pitchFamily="18" charset="0"/>
                <a:cs typeface="Times New Roman" pitchFamily="18" charset="0"/>
              </a:rPr>
              <a:t> dataset, on the other hand, has several numerical columns, one for each variable, and only one column with unique values</a:t>
            </a:r>
            <a:r>
              <a:rPr lang="en-US" sz="2400"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Power Query includes two transformations that allow us to change the structure of our dataset from long to wide and vice versa. These changes are known as </a:t>
            </a:r>
            <a:r>
              <a:rPr lang="en-US" sz="2400" b="1" dirty="0">
                <a:latin typeface="Times New Roman" pitchFamily="18" charset="0"/>
                <a:cs typeface="Times New Roman" pitchFamily="18" charset="0"/>
              </a:rPr>
              <a:t>pivoting and </a:t>
            </a:r>
            <a:r>
              <a:rPr lang="en-US" sz="2400" b="1" dirty="0" err="1">
                <a:latin typeface="Times New Roman" pitchFamily="18" charset="0"/>
                <a:cs typeface="Times New Roman" pitchFamily="18" charset="0"/>
              </a:rPr>
              <a:t>unpivoting</a:t>
            </a:r>
            <a:r>
              <a:rPr lang="en-US" sz="2400" b="1" dirty="0" smtClean="0">
                <a:latin typeface="Times New Roman" pitchFamily="18" charset="0"/>
                <a:cs typeface="Times New Roman" pitchFamily="18" charset="0"/>
              </a:rPr>
              <a:t>.</a:t>
            </a:r>
            <a:endParaRPr lang="en-US"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Pivoting a table allows you to create additional columns in your dataset based on the values in a certain column</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The </a:t>
            </a:r>
            <a:r>
              <a:rPr lang="en-US" sz="2400" b="1" dirty="0" err="1">
                <a:latin typeface="Times New Roman" pitchFamily="18" charset="0"/>
                <a:cs typeface="Times New Roman" pitchFamily="18" charset="0"/>
              </a:rPr>
              <a:t>unpivot</a:t>
            </a:r>
            <a:r>
              <a:rPr lang="en-US" sz="2400" dirty="0">
                <a:latin typeface="Times New Roman" pitchFamily="18" charset="0"/>
                <a:cs typeface="Times New Roman" pitchFamily="18" charset="0"/>
              </a:rPr>
              <a:t> transformation, the inverse of the pivot transformation, allows us to select one or more columns to “flatten,” which converts the selected columns into a category-value pair</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This transformation will essentially convert your dataset from a wide to a long structure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4695021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404664"/>
            <a:ext cx="8712968" cy="6192688"/>
          </a:xfrm>
        </p:spPr>
        <p:txBody>
          <a:bodyPr>
            <a:normAutofit/>
          </a:bodyPr>
          <a:lstStyle/>
          <a:p>
            <a:r>
              <a:rPr lang="en-US" sz="2400" dirty="0" smtClean="0">
                <a:latin typeface="Times New Roman" pitchFamily="18" charset="0"/>
                <a:cs typeface="Times New Roman" pitchFamily="18" charset="0"/>
              </a:rPr>
              <a:t>The</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Transpose</a:t>
            </a:r>
            <a:r>
              <a:rPr lang="en-US" sz="2400" dirty="0">
                <a:latin typeface="Times New Roman" pitchFamily="18" charset="0"/>
                <a:cs typeface="Times New Roman" pitchFamily="18" charset="0"/>
              </a:rPr>
              <a:t> table transformation is another Power Query transformation that reorganizes your data.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transformation swaps your dataset’s rows with its columns and vice versa.</a:t>
            </a:r>
          </a:p>
          <a:p>
            <a:r>
              <a:rPr lang="en-US" sz="2400" dirty="0">
                <a:latin typeface="Times New Roman" pitchFamily="18" charset="0"/>
                <a:cs typeface="Times New Roman" pitchFamily="18" charset="0"/>
              </a:rPr>
              <a:t>When working with a dataset, there are instances when you’ll wish to reduce its granularity and use a quick summary of it.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is accomplished by using Power Query’s </a:t>
            </a:r>
            <a:r>
              <a:rPr lang="en-US" sz="2400" b="1" dirty="0">
                <a:latin typeface="Times New Roman" pitchFamily="18" charset="0"/>
                <a:cs typeface="Times New Roman" pitchFamily="18" charset="0"/>
              </a:rPr>
              <a:t>group by</a:t>
            </a:r>
            <a:r>
              <a:rPr lang="en-US" sz="2400" dirty="0">
                <a:latin typeface="Times New Roman" pitchFamily="18" charset="0"/>
                <a:cs typeface="Times New Roman" pitchFamily="18" charset="0"/>
              </a:rPr>
              <a:t> transformation.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using group by, we define one or more columns that contain our desired grouping hierarchy and then use an aggregation function on the appropriate columns to generate statistics for those groups.</a:t>
            </a:r>
          </a:p>
          <a:p>
            <a:endParaRPr lang="en-IN" dirty="0"/>
          </a:p>
        </p:txBody>
      </p:sp>
    </p:spTree>
    <p:extLst>
      <p:ext uri="{BB962C8B-B14F-4D97-AF65-F5344CB8AC3E}">
        <p14:creationId xmlns:p14="http://schemas.microsoft.com/office/powerpoint/2010/main" val="30933402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88640"/>
            <a:ext cx="8712968" cy="6552728"/>
          </a:xfrm>
        </p:spPr>
        <p:txBody>
          <a:bodyPr/>
          <a:lstStyle/>
          <a:p>
            <a:pPr>
              <a:buFont typeface="Wingdings" pitchFamily="2" charset="2"/>
              <a:buChar char="v"/>
            </a:pPr>
            <a:r>
              <a:rPr lang="en-US" sz="2400" b="1" dirty="0">
                <a:latin typeface="Times New Roman" pitchFamily="18" charset="0"/>
                <a:cs typeface="Times New Roman" pitchFamily="18" charset="0"/>
              </a:rPr>
              <a:t>How to Pivot and </a:t>
            </a:r>
            <a:r>
              <a:rPr lang="en-US" sz="2400" b="1" dirty="0" err="1">
                <a:latin typeface="Times New Roman" pitchFamily="18" charset="0"/>
                <a:cs typeface="Times New Roman" pitchFamily="18" charset="0"/>
              </a:rPr>
              <a:t>Unpivot</a:t>
            </a:r>
            <a:r>
              <a:rPr lang="en-US" sz="2400" b="1" dirty="0">
                <a:latin typeface="Times New Roman" pitchFamily="18" charset="0"/>
                <a:cs typeface="Times New Roman" pitchFamily="18" charset="0"/>
              </a:rPr>
              <a:t> in Power BI</a:t>
            </a:r>
            <a:endParaRPr lang="en-US" sz="2400" dirty="0">
              <a:latin typeface="Times New Roman" pitchFamily="18" charset="0"/>
              <a:cs typeface="Times New Roman" pitchFamily="18" charset="0"/>
            </a:endParaRPr>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Click </a:t>
            </a:r>
            <a:r>
              <a:rPr lang="en-US" sz="2400" dirty="0">
                <a:latin typeface="Times New Roman" pitchFamily="18" charset="0"/>
                <a:cs typeface="Times New Roman" pitchFamily="18" charset="0"/>
              </a:rPr>
              <a:t>on the Category Name column and then on the Transform tab, we select </a:t>
            </a:r>
            <a:r>
              <a:rPr lang="en-US" sz="2400" b="1" dirty="0">
                <a:latin typeface="Times New Roman" pitchFamily="18" charset="0"/>
                <a:cs typeface="Times New Roman" pitchFamily="18" charset="0"/>
              </a:rPr>
              <a:t>Transform &gt; Pivot </a:t>
            </a:r>
            <a:r>
              <a:rPr lang="en-US" sz="2400" b="1" dirty="0" smtClean="0">
                <a:latin typeface="Times New Roman" pitchFamily="18" charset="0"/>
                <a:cs typeface="Times New Roman" pitchFamily="18" charset="0"/>
              </a:rPr>
              <a:t>Columns</a:t>
            </a:r>
            <a:endParaRPr lang="en-IN" sz="2400" dirty="0" smtClean="0">
              <a:latin typeface="Times New Roman" pitchFamily="18" charset="0"/>
              <a:cs typeface="Times New Roman" pitchFamily="18" charset="0"/>
            </a:endParaRPr>
          </a:p>
          <a:p>
            <a:endParaRPr lang="en-US" dirty="0" smtClean="0"/>
          </a:p>
          <a:p>
            <a:endParaRPr lang="en-US" dirty="0"/>
          </a:p>
          <a:p>
            <a:endParaRPr lang="en-US" dirty="0" smtClean="0"/>
          </a:p>
          <a:p>
            <a:endParaRPr lang="en-US" dirty="0"/>
          </a:p>
          <a:p>
            <a:endParaRPr lang="en-US" dirty="0" smtClean="0"/>
          </a:p>
          <a:p>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We </a:t>
            </a:r>
            <a:r>
              <a:rPr lang="en-US" sz="2400" dirty="0">
                <a:latin typeface="Times New Roman" pitchFamily="18" charset="0"/>
                <a:cs typeface="Times New Roman" pitchFamily="18" charset="0"/>
              </a:rPr>
              <a:t>choose a column from the Values Column list on the Pivot Columns window that appears, such as Subcategory name.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36912"/>
            <a:ext cx="9144000" cy="1568174"/>
          </a:xfrm>
          <a:prstGeom prst="rect">
            <a:avLst/>
          </a:prstGeom>
        </p:spPr>
      </p:pic>
    </p:spTree>
    <p:extLst>
      <p:ext uri="{BB962C8B-B14F-4D97-AF65-F5344CB8AC3E}">
        <p14:creationId xmlns:p14="http://schemas.microsoft.com/office/powerpoint/2010/main" val="40781627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388" y="1496030"/>
            <a:ext cx="8785225" cy="3937378"/>
          </a:xfrm>
        </p:spPr>
      </p:pic>
    </p:spTree>
    <p:extLst>
      <p:ext uri="{BB962C8B-B14F-4D97-AF65-F5344CB8AC3E}">
        <p14:creationId xmlns:p14="http://schemas.microsoft.com/office/powerpoint/2010/main" val="39210139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60648"/>
            <a:ext cx="8712968" cy="6408712"/>
          </a:xfrm>
        </p:spPr>
        <p:txBody>
          <a:bodyPr>
            <a:normAutofit/>
          </a:bodyPr>
          <a:lstStyle/>
          <a:p>
            <a:r>
              <a:rPr lang="en-US" sz="2400" dirty="0">
                <a:latin typeface="Times New Roman" pitchFamily="18" charset="0"/>
                <a:cs typeface="Times New Roman" pitchFamily="18" charset="0"/>
              </a:rPr>
              <a:t>The </a:t>
            </a:r>
            <a:r>
              <a:rPr lang="en-US" sz="2400" dirty="0" err="1">
                <a:latin typeface="Times New Roman" pitchFamily="18" charset="0"/>
                <a:cs typeface="Times New Roman" pitchFamily="18" charset="0"/>
              </a:rPr>
              <a:t>Unpivot</a:t>
            </a:r>
            <a:r>
              <a:rPr lang="en-US" sz="2400" dirty="0">
                <a:latin typeface="Times New Roman" pitchFamily="18" charset="0"/>
                <a:cs typeface="Times New Roman" pitchFamily="18" charset="0"/>
              </a:rPr>
              <a:t> button appears as in the image below</a:t>
            </a:r>
            <a:r>
              <a:rPr lang="en-US" sz="2400" dirty="0" smtClean="0">
                <a:latin typeface="Times New Roman" pitchFamily="18" charset="0"/>
                <a:cs typeface="Times New Roman" pitchFamily="18" charset="0"/>
              </a:rPr>
              <a:t>:</a:t>
            </a:r>
          </a:p>
          <a:p>
            <a:endParaRPr lang="en-US" sz="2400" dirty="0">
              <a:latin typeface="Times New Roman" pitchFamily="18" charset="0"/>
              <a:cs typeface="Times New Roman" pitchFamily="18" charset="0"/>
            </a:endParaRPr>
          </a:p>
          <a:p>
            <a:endParaRPr lang="en-IN" sz="2400" dirty="0" smtClean="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smtClean="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a:p>
            <a:endParaRPr lang="en-IN" sz="2400" dirty="0" smtClean="0">
              <a:latin typeface="Times New Roman" pitchFamily="18" charset="0"/>
              <a:cs typeface="Times New Roman" pitchFamily="18" charset="0"/>
            </a:endParaRPr>
          </a:p>
          <a:p>
            <a:r>
              <a:rPr lang="en-US" sz="2400" dirty="0">
                <a:latin typeface="Times New Roman" pitchFamily="18" charset="0"/>
                <a:cs typeface="Times New Roman" pitchFamily="18" charset="0"/>
              </a:rPr>
              <a:t>I’ll rename the Attribute column to Year and the Value column to </a:t>
            </a:r>
            <a:r>
              <a:rPr lang="en-US" sz="2400" dirty="0" err="1">
                <a:latin typeface="Times New Roman" pitchFamily="18" charset="0"/>
                <a:cs typeface="Times New Roman" pitchFamily="18" charset="0"/>
              </a:rPr>
              <a:t>SalesAmount</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err="1" smtClean="0">
                <a:latin typeface="Times New Roman" pitchFamily="18" charset="0"/>
                <a:cs typeface="Times New Roman" pitchFamily="18" charset="0"/>
              </a:rPr>
              <a:t>Unpivoting</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simplifies the process of later constructing DAX measures on the data.</a:t>
            </a:r>
            <a:endParaRPr lang="en-IN" sz="24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124744"/>
            <a:ext cx="8534400" cy="1790700"/>
          </a:xfrm>
          <a:prstGeom prst="rect">
            <a:avLst/>
          </a:prstGeom>
        </p:spPr>
      </p:pic>
    </p:spTree>
    <p:extLst>
      <p:ext uri="{BB962C8B-B14F-4D97-AF65-F5344CB8AC3E}">
        <p14:creationId xmlns:p14="http://schemas.microsoft.com/office/powerpoint/2010/main" val="27356067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Times New Roman" pitchFamily="18" charset="0"/>
                <a:cs typeface="Times New Roman" pitchFamily="18" charset="0"/>
              </a:rPr>
              <a:t>Data loading and shaping using Power Query Editor</a:t>
            </a:r>
            <a:endParaRPr lang="en-IN" sz="3600" dirty="0"/>
          </a:p>
        </p:txBody>
      </p:sp>
      <p:sp>
        <p:nvSpPr>
          <p:cNvPr id="3" name="Content Placeholder 2"/>
          <p:cNvSpPr>
            <a:spLocks noGrp="1"/>
          </p:cNvSpPr>
          <p:nvPr>
            <p:ph idx="1"/>
          </p:nvPr>
        </p:nvSpPr>
        <p:spPr/>
        <p:txBody>
          <a:bodyPr>
            <a:normAutofit lnSpcReduction="10000"/>
          </a:bodyPr>
          <a:lstStyle/>
          <a:p>
            <a:r>
              <a:rPr lang="en-US" sz="2400" dirty="0">
                <a:latin typeface="Times New Roman" pitchFamily="18" charset="0"/>
                <a:cs typeface="Times New Roman" pitchFamily="18" charset="0"/>
              </a:rPr>
              <a:t>Load the data in Power Query Editor by using the </a:t>
            </a:r>
            <a:r>
              <a:rPr lang="en-US" sz="2400" b="1" dirty="0">
                <a:latin typeface="Times New Roman" pitchFamily="18" charset="0"/>
                <a:cs typeface="Times New Roman" pitchFamily="18" charset="0"/>
              </a:rPr>
              <a:t>Transform data</a:t>
            </a:r>
            <a:r>
              <a:rPr lang="en-US" sz="2400" dirty="0">
                <a:latin typeface="Times New Roman" pitchFamily="18" charset="0"/>
                <a:cs typeface="Times New Roman" pitchFamily="18" charset="0"/>
              </a:rPr>
              <a:t> button in the </a:t>
            </a:r>
            <a:r>
              <a:rPr lang="en-US" sz="2400" b="1" dirty="0">
                <a:latin typeface="Times New Roman" pitchFamily="18" charset="0"/>
                <a:cs typeface="Times New Roman" pitchFamily="18" charset="0"/>
              </a:rPr>
              <a:t>Home</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tab.</a:t>
            </a:r>
          </a:p>
          <a:p>
            <a:r>
              <a:rPr lang="en-US" sz="2400" dirty="0" smtClean="0">
                <a:latin typeface="Times New Roman" pitchFamily="18" charset="0"/>
                <a:cs typeface="Times New Roman" pitchFamily="18" charset="0"/>
              </a:rPr>
              <a:t>After </a:t>
            </a:r>
            <a:r>
              <a:rPr lang="en-US" sz="2400" dirty="0">
                <a:latin typeface="Times New Roman" pitchFamily="18" charset="0"/>
                <a:cs typeface="Times New Roman" pitchFamily="18" charset="0"/>
              </a:rPr>
              <a:t>you load the data, select Table 1 from the available queries in the </a:t>
            </a:r>
            <a:r>
              <a:rPr lang="en-US" sz="2400" b="1" dirty="0">
                <a:latin typeface="Times New Roman" pitchFamily="18" charset="0"/>
                <a:cs typeface="Times New Roman" pitchFamily="18" charset="0"/>
              </a:rPr>
              <a:t>Queries</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pane.</a:t>
            </a:r>
          </a:p>
          <a:p>
            <a:r>
              <a:rPr lang="en-US" sz="2400" dirty="0">
                <a:latin typeface="Times New Roman" pitchFamily="18" charset="0"/>
                <a:cs typeface="Times New Roman" pitchFamily="18" charset="0"/>
              </a:rPr>
              <a:t>When you shape data, you transform a data source into the form and format that meets your needs.</a:t>
            </a:r>
          </a:p>
          <a:p>
            <a:r>
              <a:rPr lang="en-US" sz="2400" dirty="0">
                <a:latin typeface="Times New Roman" pitchFamily="18" charset="0"/>
                <a:cs typeface="Times New Roman" pitchFamily="18" charset="0"/>
              </a:rPr>
              <a:t>In Power Query Editor, you can find many commands in the ribbon, and in context menus.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example, when you right-click a column, the context menu lets you remove the column. Or select a column and then choose the </a:t>
            </a:r>
            <a:r>
              <a:rPr lang="en-US" sz="2400" b="1" dirty="0">
                <a:latin typeface="Times New Roman" pitchFamily="18" charset="0"/>
                <a:cs typeface="Times New Roman" pitchFamily="18" charset="0"/>
              </a:rPr>
              <a:t>Remove Columns</a:t>
            </a:r>
            <a:r>
              <a:rPr lang="en-US" sz="2400" dirty="0">
                <a:latin typeface="Times New Roman" pitchFamily="18" charset="0"/>
                <a:cs typeface="Times New Roman" pitchFamily="18" charset="0"/>
              </a:rPr>
              <a:t> button from the </a:t>
            </a:r>
            <a:r>
              <a:rPr lang="en-US" sz="2400" b="1" dirty="0">
                <a:latin typeface="Times New Roman" pitchFamily="18" charset="0"/>
                <a:cs typeface="Times New Roman" pitchFamily="18" charset="0"/>
              </a:rPr>
              <a:t>Home</a:t>
            </a:r>
            <a:r>
              <a:rPr lang="en-US" sz="2400" dirty="0">
                <a:latin typeface="Times New Roman" pitchFamily="18" charset="0"/>
                <a:cs typeface="Times New Roman" pitchFamily="18" charset="0"/>
              </a:rPr>
              <a:t> tab in the ribbon.</a:t>
            </a:r>
          </a:p>
          <a:p>
            <a:endParaRPr lang="en-US" sz="2400" dirty="0" smtClean="0">
              <a:latin typeface="Times New Roman" pitchFamily="18" charset="0"/>
              <a:cs typeface="Times New Roman" pitchFamily="18" charset="0"/>
            </a:endParaRPr>
          </a:p>
          <a:p>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7300300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972" y="1124744"/>
            <a:ext cx="7620056" cy="4614896"/>
          </a:xfrm>
        </p:spPr>
      </p:pic>
    </p:spTree>
    <p:extLst>
      <p:ext uri="{BB962C8B-B14F-4D97-AF65-F5344CB8AC3E}">
        <p14:creationId xmlns:p14="http://schemas.microsoft.com/office/powerpoint/2010/main" val="11231106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720" y="980728"/>
            <a:ext cx="8557760" cy="5184576"/>
          </a:xfrm>
        </p:spPr>
      </p:pic>
    </p:spTree>
    <p:extLst>
      <p:ext uri="{BB962C8B-B14F-4D97-AF65-F5344CB8AC3E}">
        <p14:creationId xmlns:p14="http://schemas.microsoft.com/office/powerpoint/2010/main" val="30278594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928992" cy="6552728"/>
          </a:xfrm>
        </p:spPr>
        <p:txBody>
          <a:bodyPr>
            <a:normAutofit/>
          </a:bodyPr>
          <a:lstStyle/>
          <a:p>
            <a:r>
              <a:rPr lang="en-US" sz="2400" dirty="0">
                <a:latin typeface="Times New Roman" pitchFamily="18" charset="0"/>
                <a:cs typeface="Times New Roman" pitchFamily="18" charset="0"/>
              </a:rPr>
              <a:t>You can shape the data in many other ways in this query</a:t>
            </a:r>
            <a:r>
              <a:rPr lang="en-US" sz="2400" dirty="0" smtClean="0">
                <a:latin typeface="Times New Roman" pitchFamily="18" charset="0"/>
                <a:cs typeface="Times New Roman" pitchFamily="18" charset="0"/>
              </a:rPr>
              <a:t>.</a:t>
            </a:r>
          </a:p>
          <a:p>
            <a:r>
              <a:rPr lang="en-US" sz="2400" dirty="0" smtClean="0">
                <a:latin typeface="Times New Roman" pitchFamily="18" charset="0"/>
                <a:cs typeface="Times New Roman" pitchFamily="18" charset="0"/>
              </a:rPr>
              <a:t>You </a:t>
            </a:r>
            <a:r>
              <a:rPr lang="en-US" sz="2400" dirty="0">
                <a:latin typeface="Times New Roman" pitchFamily="18" charset="0"/>
                <a:cs typeface="Times New Roman" pitchFamily="18" charset="0"/>
              </a:rPr>
              <a:t>can remove any number of rows from the top or </a:t>
            </a:r>
            <a:r>
              <a:rPr lang="en-US" sz="2400" dirty="0" smtClean="0">
                <a:latin typeface="Times New Roman" pitchFamily="18" charset="0"/>
                <a:cs typeface="Times New Roman" pitchFamily="18" charset="0"/>
              </a:rPr>
              <a:t>bottom</a:t>
            </a:r>
          </a:p>
          <a:p>
            <a:r>
              <a:rPr lang="en-US" sz="2400" dirty="0">
                <a:latin typeface="Times New Roman" pitchFamily="18" charset="0"/>
                <a:cs typeface="Times New Roman" pitchFamily="18" charset="0"/>
              </a:rPr>
              <a:t>A</a:t>
            </a:r>
            <a:r>
              <a:rPr lang="en-US" sz="2400" dirty="0" smtClean="0">
                <a:latin typeface="Times New Roman" pitchFamily="18" charset="0"/>
                <a:cs typeface="Times New Roman" pitchFamily="18" charset="0"/>
              </a:rPr>
              <a:t>dd columns</a:t>
            </a:r>
          </a:p>
          <a:p>
            <a:r>
              <a:rPr lang="en-US" sz="2400" dirty="0">
                <a:latin typeface="Times New Roman" pitchFamily="18" charset="0"/>
                <a:cs typeface="Times New Roman" pitchFamily="18" charset="0"/>
              </a:rPr>
              <a:t>S</a:t>
            </a:r>
            <a:r>
              <a:rPr lang="en-US" sz="2400" dirty="0" smtClean="0">
                <a:latin typeface="Times New Roman" pitchFamily="18" charset="0"/>
                <a:cs typeface="Times New Roman" pitchFamily="18" charset="0"/>
              </a:rPr>
              <a:t>plit columns</a:t>
            </a:r>
          </a:p>
          <a:p>
            <a:r>
              <a:rPr lang="en-US" sz="2400" dirty="0">
                <a:latin typeface="Times New Roman" pitchFamily="18" charset="0"/>
                <a:cs typeface="Times New Roman" pitchFamily="18" charset="0"/>
              </a:rPr>
              <a:t>R</a:t>
            </a:r>
            <a:r>
              <a:rPr lang="en-US" sz="2400" dirty="0" smtClean="0">
                <a:latin typeface="Times New Roman" pitchFamily="18" charset="0"/>
                <a:cs typeface="Times New Roman" pitchFamily="18" charset="0"/>
              </a:rPr>
              <a:t>eplace </a:t>
            </a:r>
            <a:r>
              <a:rPr lang="en-US" sz="2400" dirty="0">
                <a:latin typeface="Times New Roman" pitchFamily="18" charset="0"/>
                <a:cs typeface="Times New Roman" pitchFamily="18" charset="0"/>
              </a:rPr>
              <a:t>values, and do other shaping tasks.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these features, you can direct Power Query Editor to get the data how you want </a:t>
            </a:r>
            <a:r>
              <a:rPr lang="en-US" sz="2400" dirty="0" smtClean="0">
                <a:latin typeface="Times New Roman" pitchFamily="18" charset="0"/>
                <a:cs typeface="Times New Roman" pitchFamily="18" charset="0"/>
              </a:rPr>
              <a:t>it.</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30191839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itchFamily="18" charset="0"/>
                <a:cs typeface="Times New Roman" pitchFamily="18" charset="0"/>
              </a:rPr>
              <a:t>Data modeling and relationships</a:t>
            </a:r>
            <a:endParaRPr lang="en-IN" sz="3600" b="1" dirty="0"/>
          </a:p>
        </p:txBody>
      </p:sp>
      <p:sp>
        <p:nvSpPr>
          <p:cNvPr id="3" name="Content Placeholder 2"/>
          <p:cNvSpPr>
            <a:spLocks noGrp="1"/>
          </p:cNvSpPr>
          <p:nvPr>
            <p:ph idx="1"/>
          </p:nvPr>
        </p:nvSpPr>
        <p:spPr>
          <a:xfrm>
            <a:off x="395536" y="1268760"/>
            <a:ext cx="8352928" cy="5328592"/>
          </a:xfrm>
        </p:spPr>
        <p:txBody>
          <a:bodyPr>
            <a:normAutofit fontScale="92500" lnSpcReduction="10000"/>
          </a:bodyPr>
          <a:lstStyle/>
          <a:p>
            <a:r>
              <a:rPr lang="en-US" sz="2800" b="1" dirty="0" smtClean="0">
                <a:latin typeface="Times New Roman" pitchFamily="18" charset="0"/>
                <a:cs typeface="Times New Roman" pitchFamily="18" charset="0"/>
              </a:rPr>
              <a:t>Power BI Model Relationships </a:t>
            </a:r>
            <a:r>
              <a:rPr lang="en-US" sz="2800" dirty="0" smtClean="0">
                <a:latin typeface="Times New Roman" pitchFamily="18" charset="0"/>
                <a:cs typeface="Times New Roman" pitchFamily="18" charset="0"/>
              </a:rPr>
              <a:t>pass filters from one model table’s column to another.</a:t>
            </a:r>
          </a:p>
          <a:p>
            <a:r>
              <a:rPr lang="en-US" sz="2800" dirty="0" smtClean="0">
                <a:latin typeface="Times New Roman" pitchFamily="18" charset="0"/>
                <a:cs typeface="Times New Roman" pitchFamily="18" charset="0"/>
              </a:rPr>
              <a:t>Filters will propagate as long as there is a relationship path to follow, which could include multiple tables.</a:t>
            </a:r>
          </a:p>
          <a:p>
            <a:r>
              <a:rPr lang="en-US" sz="2800" dirty="0" smtClean="0">
                <a:latin typeface="Times New Roman" pitchFamily="18" charset="0"/>
                <a:cs typeface="Times New Roman" pitchFamily="18" charset="0"/>
              </a:rPr>
              <a:t>Filters are always propagated in the same way and without random variation along the relationship paths.</a:t>
            </a:r>
          </a:p>
          <a:p>
            <a:r>
              <a:rPr lang="en-US" sz="2800" dirty="0" smtClean="0">
                <a:latin typeface="Times New Roman" pitchFamily="18" charset="0"/>
                <a:cs typeface="Times New Roman" pitchFamily="18" charset="0"/>
              </a:rPr>
              <a:t>However, model calculations that use specific DAX functions can disable relationships or change the filter context of relationships in Power BI. </a:t>
            </a:r>
          </a:p>
          <a:p>
            <a:r>
              <a:rPr lang="en-US" sz="2800" dirty="0" smtClean="0">
                <a:latin typeface="Times New Roman" pitchFamily="18" charset="0"/>
                <a:cs typeface="Times New Roman" pitchFamily="18" charset="0"/>
              </a:rPr>
              <a:t>Data integrity is not enforced by Power BI model relationships.</a:t>
            </a:r>
          </a:p>
          <a:p>
            <a:r>
              <a:rPr lang="en-US" sz="2800" dirty="0" smtClean="0">
                <a:latin typeface="Times New Roman" pitchFamily="18" charset="0"/>
                <a:cs typeface="Times New Roman" pitchFamily="18" charset="0"/>
              </a:rPr>
              <a:t>With the help of an animated example, see how Power BI model relationships propagate filters.</a:t>
            </a:r>
          </a:p>
          <a:p>
            <a:endParaRPr lang="en-IN" dirty="0"/>
          </a:p>
        </p:txBody>
      </p:sp>
    </p:spTree>
    <p:extLst>
      <p:ext uri="{BB962C8B-B14F-4D97-AF65-F5344CB8AC3E}">
        <p14:creationId xmlns:p14="http://schemas.microsoft.com/office/powerpoint/2010/main" val="1378072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itchFamily="18" charset="0"/>
                <a:cs typeface="Times New Roman" pitchFamily="18" charset="0"/>
              </a:rPr>
              <a:t>Power </a:t>
            </a:r>
            <a:r>
              <a:rPr lang="en-US" sz="4000" dirty="0" smtClean="0">
                <a:latin typeface="Times New Roman" pitchFamily="18" charset="0"/>
                <a:cs typeface="Times New Roman" pitchFamily="18" charset="0"/>
              </a:rPr>
              <a:t>Pivot</a:t>
            </a:r>
            <a:endParaRPr lang="en-IN" sz="4000" dirty="0"/>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Power Pivot is a data modeling and calculation engine.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is used for modeling simple and complex data. In Power Pivot, you can set or create relationships between different tables and calculate values that can be viewed in Pivot tables.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provides you with a huge space to create your design.</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The language used by Power BI Pivot is </a:t>
            </a:r>
            <a:r>
              <a:rPr lang="en-US" sz="2400" dirty="0">
                <a:latin typeface="Times New Roman" pitchFamily="18" charset="0"/>
                <a:cs typeface="Times New Roman" pitchFamily="18" charset="0"/>
                <a:hlinkClick r:id="rId2"/>
              </a:rPr>
              <a:t>Data Analysis Expression</a:t>
            </a:r>
            <a:r>
              <a:rPr lang="en-US" sz="2400" dirty="0">
                <a:latin typeface="Times New Roman" pitchFamily="18" charset="0"/>
                <a:cs typeface="Times New Roman" pitchFamily="18" charset="0"/>
              </a:rPr>
              <a:t> (DAX), which is a strongly functional language, and all your calculations are done here.</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40696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263" y="863575"/>
            <a:ext cx="8785225" cy="4941689"/>
          </a:xfrm>
        </p:spPr>
      </p:pic>
    </p:spTree>
    <p:extLst>
      <p:ext uri="{BB962C8B-B14F-4D97-AF65-F5344CB8AC3E}">
        <p14:creationId xmlns:p14="http://schemas.microsoft.com/office/powerpoint/2010/main" val="20150347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332656"/>
            <a:ext cx="8712968" cy="6336704"/>
          </a:xfrm>
        </p:spPr>
        <p:txBody>
          <a:bodyPr>
            <a:normAutofit/>
          </a:bodyPr>
          <a:lstStyle/>
          <a:p>
            <a:r>
              <a:rPr lang="en-US" sz="2400" dirty="0">
                <a:latin typeface="Times New Roman" pitchFamily="18" charset="0"/>
                <a:cs typeface="Times New Roman" pitchFamily="18" charset="0"/>
              </a:rPr>
              <a:t>The model in this example contains four tables: </a:t>
            </a:r>
            <a:r>
              <a:rPr lang="en-US" sz="2400" b="1" dirty="0">
                <a:latin typeface="Times New Roman" pitchFamily="18" charset="0"/>
                <a:cs typeface="Times New Roman" pitchFamily="18" charset="0"/>
              </a:rPr>
              <a:t>Category, Product, Year, </a:t>
            </a:r>
            <a:r>
              <a:rPr lang="en-US" sz="2400" dirty="0">
                <a:latin typeface="Times New Roman" pitchFamily="18" charset="0"/>
                <a:cs typeface="Times New Roman" pitchFamily="18" charset="0"/>
              </a:rPr>
              <a:t>and </a:t>
            </a:r>
            <a:r>
              <a:rPr lang="en-US" sz="2400" b="1" dirty="0">
                <a:latin typeface="Times New Roman" pitchFamily="18" charset="0"/>
                <a:cs typeface="Times New Roman" pitchFamily="18" charset="0"/>
              </a:rPr>
              <a:t>Sales</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Category table</a:t>
            </a:r>
            <a:r>
              <a:rPr lang="en-US" sz="2400" dirty="0">
                <a:latin typeface="Times New Roman" pitchFamily="18" charset="0"/>
                <a:cs typeface="Times New Roman" pitchFamily="18" charset="0"/>
              </a:rPr>
              <a:t> is linked to the </a:t>
            </a:r>
            <a:r>
              <a:rPr lang="en-US" sz="2400" b="1" dirty="0">
                <a:latin typeface="Times New Roman" pitchFamily="18" charset="0"/>
                <a:cs typeface="Times New Roman" pitchFamily="18" charset="0"/>
              </a:rPr>
              <a:t>Product table</a:t>
            </a:r>
            <a:r>
              <a:rPr lang="en-US" sz="2400" dirty="0">
                <a:latin typeface="Times New Roman" pitchFamily="18" charset="0"/>
                <a:cs typeface="Times New Roman" pitchFamily="18" charset="0"/>
              </a:rPr>
              <a:t>, which in turn is linked to the </a:t>
            </a:r>
            <a:r>
              <a:rPr lang="en-US" sz="2400" b="1" dirty="0">
                <a:latin typeface="Times New Roman" pitchFamily="18" charset="0"/>
                <a:cs typeface="Times New Roman" pitchFamily="18" charset="0"/>
              </a:rPr>
              <a:t>Sales table</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a:t>
            </a:r>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Sales table </a:t>
            </a:r>
            <a:r>
              <a:rPr lang="en-US" sz="2400" dirty="0">
                <a:latin typeface="Times New Roman" pitchFamily="18" charset="0"/>
                <a:cs typeface="Times New Roman" pitchFamily="18" charset="0"/>
              </a:rPr>
              <a:t>is also linked to the </a:t>
            </a:r>
            <a:r>
              <a:rPr lang="en-US" sz="2400" b="1" dirty="0">
                <a:latin typeface="Times New Roman" pitchFamily="18" charset="0"/>
                <a:cs typeface="Times New Roman" pitchFamily="18" charset="0"/>
              </a:rPr>
              <a:t>Year table</a:t>
            </a:r>
            <a:r>
              <a:rPr lang="en-US" sz="2400" dirty="0">
                <a:latin typeface="Times New Roman" pitchFamily="18" charset="0"/>
                <a:cs typeface="Times New Roman" pitchFamily="18" charset="0"/>
              </a:rPr>
              <a:t>. Every relationship is one-to-many.</a:t>
            </a:r>
          </a:p>
          <a:p>
            <a:r>
              <a:rPr lang="en-US" sz="2400" dirty="0">
                <a:latin typeface="Times New Roman" pitchFamily="18" charset="0"/>
                <a:cs typeface="Times New Roman" pitchFamily="18" charset="0"/>
              </a:rPr>
              <a:t>A query, possibly prompted by a Power BI card visual, asks for the total sales quantity for sales orders placed in a single category,</a:t>
            </a:r>
            <a:r>
              <a:rPr lang="en-US" sz="2400" b="1" dirty="0">
                <a:latin typeface="Times New Roman" pitchFamily="18" charset="0"/>
                <a:cs typeface="Times New Roman" pitchFamily="18" charset="0"/>
              </a:rPr>
              <a:t> Cat-A, </a:t>
            </a:r>
            <a:r>
              <a:rPr lang="en-US" sz="2400" dirty="0">
                <a:latin typeface="Times New Roman" pitchFamily="18" charset="0"/>
                <a:cs typeface="Times New Roman" pitchFamily="18" charset="0"/>
              </a:rPr>
              <a:t>and for a single year</a:t>
            </a:r>
            <a:r>
              <a:rPr lang="en-US" sz="2400" b="1" dirty="0">
                <a:latin typeface="Times New Roman" pitchFamily="18" charset="0"/>
                <a:cs typeface="Times New Roman" pitchFamily="18" charset="0"/>
              </a:rPr>
              <a:t>, CY2018</a:t>
            </a:r>
            <a:r>
              <a:rPr lang="en-US" sz="2400" dirty="0">
                <a:latin typeface="Times New Roman" pitchFamily="18" charset="0"/>
                <a:cs typeface="Times New Roman" pitchFamily="18" charset="0"/>
              </a:rPr>
              <a:t>.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That </a:t>
            </a:r>
            <a:r>
              <a:rPr lang="en-US" sz="2400" dirty="0">
                <a:latin typeface="Times New Roman" pitchFamily="18" charset="0"/>
                <a:cs typeface="Times New Roman" pitchFamily="18" charset="0"/>
              </a:rPr>
              <a:t>is why the </a:t>
            </a:r>
            <a:r>
              <a:rPr lang="en-US" sz="2400" b="1" dirty="0">
                <a:latin typeface="Times New Roman" pitchFamily="18" charset="0"/>
                <a:cs typeface="Times New Roman" pitchFamily="18" charset="0"/>
              </a:rPr>
              <a:t>Category </a:t>
            </a:r>
            <a:r>
              <a:rPr lang="en-US" sz="2400" dirty="0">
                <a:latin typeface="Times New Roman" pitchFamily="18" charset="0"/>
                <a:cs typeface="Times New Roman" pitchFamily="18" charset="0"/>
              </a:rPr>
              <a:t>and</a:t>
            </a:r>
            <a:r>
              <a:rPr lang="en-US" sz="2400" b="1" dirty="0">
                <a:latin typeface="Times New Roman" pitchFamily="18" charset="0"/>
                <a:cs typeface="Times New Roman" pitchFamily="18" charset="0"/>
              </a:rPr>
              <a:t> Year tables </a:t>
            </a:r>
            <a:r>
              <a:rPr lang="en-US" sz="2400" dirty="0">
                <a:latin typeface="Times New Roman" pitchFamily="18" charset="0"/>
                <a:cs typeface="Times New Roman" pitchFamily="18" charset="0"/>
              </a:rPr>
              <a:t>have filters applied.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Category table’s filter propagates to the </a:t>
            </a:r>
            <a:r>
              <a:rPr lang="en-US" sz="2400" b="1" dirty="0">
                <a:latin typeface="Times New Roman" pitchFamily="18" charset="0"/>
                <a:cs typeface="Times New Roman" pitchFamily="18" charset="0"/>
              </a:rPr>
              <a:t>Product </a:t>
            </a:r>
            <a:r>
              <a:rPr lang="en-US" sz="2400" dirty="0">
                <a:latin typeface="Times New Roman" pitchFamily="18" charset="0"/>
                <a:cs typeface="Times New Roman" pitchFamily="18" charset="0"/>
              </a:rPr>
              <a:t>table, isolating two products belonging to the </a:t>
            </a:r>
            <a:r>
              <a:rPr lang="en-US" sz="2400" b="1" dirty="0">
                <a:latin typeface="Times New Roman" pitchFamily="18" charset="0"/>
                <a:cs typeface="Times New Roman" pitchFamily="18" charset="0"/>
              </a:rPr>
              <a:t>Cat-A </a:t>
            </a:r>
            <a:r>
              <a:rPr lang="en-US" sz="2400" dirty="0">
                <a:latin typeface="Times New Roman" pitchFamily="18" charset="0"/>
                <a:cs typeface="Times New Roman" pitchFamily="18" charset="0"/>
              </a:rPr>
              <a:t>category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740265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332656"/>
            <a:ext cx="8424936" cy="6336704"/>
          </a:xfrm>
        </p:spPr>
        <p:txBody>
          <a:bodyPr>
            <a:normAutofit/>
          </a:bodyPr>
          <a:lstStyle/>
          <a:p>
            <a:r>
              <a:rPr lang="en-US" sz="2600" dirty="0">
                <a:latin typeface="Times New Roman" pitchFamily="18" charset="0"/>
                <a:cs typeface="Times New Roman" pitchFamily="18" charset="0"/>
              </a:rPr>
              <a:t>The filters from the </a:t>
            </a:r>
            <a:r>
              <a:rPr lang="en-US" sz="2600" b="1" dirty="0">
                <a:latin typeface="Times New Roman" pitchFamily="18" charset="0"/>
                <a:cs typeface="Times New Roman" pitchFamily="18" charset="0"/>
              </a:rPr>
              <a:t>Product </a:t>
            </a:r>
            <a:r>
              <a:rPr lang="en-US" sz="2600" dirty="0">
                <a:latin typeface="Times New Roman" pitchFamily="18" charset="0"/>
                <a:cs typeface="Times New Roman" pitchFamily="18" charset="0"/>
              </a:rPr>
              <a:t>table are then propagated to the</a:t>
            </a:r>
            <a:r>
              <a:rPr lang="en-US" sz="2600" b="1" dirty="0">
                <a:latin typeface="Times New Roman" pitchFamily="18" charset="0"/>
                <a:cs typeface="Times New Roman" pitchFamily="18" charset="0"/>
              </a:rPr>
              <a:t> Sales</a:t>
            </a:r>
            <a:r>
              <a:rPr lang="en-US" sz="2600" dirty="0">
                <a:latin typeface="Times New Roman" pitchFamily="18" charset="0"/>
                <a:cs typeface="Times New Roman" pitchFamily="18" charset="0"/>
              </a:rPr>
              <a:t> table, resulting in only two sales rows for these products. </a:t>
            </a:r>
            <a:endParaRPr lang="en-US" sz="2600"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The </a:t>
            </a:r>
            <a:r>
              <a:rPr lang="en-US" sz="2600" dirty="0">
                <a:latin typeface="Times New Roman" pitchFamily="18" charset="0"/>
                <a:cs typeface="Times New Roman" pitchFamily="18" charset="0"/>
              </a:rPr>
              <a:t>sales of products in category </a:t>
            </a:r>
            <a:r>
              <a:rPr lang="en-US" sz="2600" b="1" dirty="0">
                <a:latin typeface="Times New Roman" pitchFamily="18" charset="0"/>
                <a:cs typeface="Times New Roman" pitchFamily="18" charset="0"/>
              </a:rPr>
              <a:t>Cat-A </a:t>
            </a:r>
            <a:r>
              <a:rPr lang="en-US" sz="2600" dirty="0">
                <a:latin typeface="Times New Roman" pitchFamily="18" charset="0"/>
                <a:cs typeface="Times New Roman" pitchFamily="18" charset="0"/>
              </a:rPr>
              <a:t>are represented in these two sales rows. The total number of units they have is 14.</a:t>
            </a:r>
          </a:p>
          <a:p>
            <a:endParaRPr lang="en-US" sz="2600"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At </a:t>
            </a:r>
            <a:r>
              <a:rPr lang="en-US" sz="2600" dirty="0">
                <a:latin typeface="Times New Roman" pitchFamily="18" charset="0"/>
                <a:cs typeface="Times New Roman" pitchFamily="18" charset="0"/>
              </a:rPr>
              <a:t>the same time, the Year table filter propagates to the </a:t>
            </a:r>
            <a:r>
              <a:rPr lang="en-US" sz="2600" b="1" dirty="0">
                <a:latin typeface="Times New Roman" pitchFamily="18" charset="0"/>
                <a:cs typeface="Times New Roman" pitchFamily="18" charset="0"/>
              </a:rPr>
              <a:t>Sales </a:t>
            </a:r>
            <a:r>
              <a:rPr lang="en-US" sz="2600" dirty="0">
                <a:latin typeface="Times New Roman" pitchFamily="18" charset="0"/>
                <a:cs typeface="Times New Roman" pitchFamily="18" charset="0"/>
              </a:rPr>
              <a:t>table, leaving only one sales row for products in category </a:t>
            </a:r>
            <a:r>
              <a:rPr lang="en-US" sz="2600" b="1" dirty="0">
                <a:latin typeface="Times New Roman" pitchFamily="18" charset="0"/>
                <a:cs typeface="Times New Roman" pitchFamily="18" charset="0"/>
              </a:rPr>
              <a:t>Cat-A </a:t>
            </a:r>
            <a:r>
              <a:rPr lang="en-US" sz="2600" dirty="0">
                <a:latin typeface="Times New Roman" pitchFamily="18" charset="0"/>
                <a:cs typeface="Times New Roman" pitchFamily="18" charset="0"/>
              </a:rPr>
              <a:t>that were ordered in the year </a:t>
            </a:r>
            <a:r>
              <a:rPr lang="en-US" sz="2600" b="1" dirty="0">
                <a:latin typeface="Times New Roman" pitchFamily="18" charset="0"/>
                <a:cs typeface="Times New Roman" pitchFamily="18" charset="0"/>
              </a:rPr>
              <a:t>CY2018</a:t>
            </a:r>
            <a:r>
              <a:rPr lang="en-US" sz="2600" dirty="0">
                <a:latin typeface="Times New Roman" pitchFamily="18" charset="0"/>
                <a:cs typeface="Times New Roman" pitchFamily="18" charset="0"/>
              </a:rPr>
              <a:t>. </a:t>
            </a:r>
            <a:endParaRPr lang="en-US" sz="2600" dirty="0" smtClean="0">
              <a:latin typeface="Times New Roman" pitchFamily="18" charset="0"/>
              <a:cs typeface="Times New Roman" pitchFamily="18" charset="0"/>
            </a:endParaRPr>
          </a:p>
          <a:p>
            <a:r>
              <a:rPr lang="en-US" sz="2600" dirty="0" smtClean="0">
                <a:latin typeface="Times New Roman" pitchFamily="18" charset="0"/>
                <a:cs typeface="Times New Roman" pitchFamily="18" charset="0"/>
              </a:rPr>
              <a:t>The </a:t>
            </a:r>
            <a:r>
              <a:rPr lang="en-US" sz="2600" dirty="0">
                <a:latin typeface="Times New Roman" pitchFamily="18" charset="0"/>
                <a:cs typeface="Times New Roman" pitchFamily="18" charset="0"/>
              </a:rPr>
              <a:t>query’s quantity value is 11 units. It’s worth noting that applying multiple filters to a table (such as the Sales table in this example) is always an </a:t>
            </a:r>
            <a:r>
              <a:rPr lang="en-US" sz="2600" b="1" dirty="0">
                <a:latin typeface="Times New Roman" pitchFamily="18" charset="0"/>
                <a:cs typeface="Times New Roman" pitchFamily="18" charset="0"/>
              </a:rPr>
              <a:t>AND</a:t>
            </a:r>
            <a:r>
              <a:rPr lang="en-US" sz="2600" dirty="0">
                <a:latin typeface="Times New Roman" pitchFamily="18" charset="0"/>
                <a:cs typeface="Times New Roman" pitchFamily="18" charset="0"/>
              </a:rPr>
              <a:t> operation, requiring that all conditions be true.</a:t>
            </a:r>
          </a:p>
          <a:p>
            <a:endParaRPr lang="en-IN" dirty="0"/>
          </a:p>
        </p:txBody>
      </p:sp>
    </p:spTree>
    <p:extLst>
      <p:ext uri="{BB962C8B-B14F-4D97-AF65-F5344CB8AC3E}">
        <p14:creationId xmlns:p14="http://schemas.microsoft.com/office/powerpoint/2010/main" val="17764387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itchFamily="18" charset="0"/>
                <a:cs typeface="Times New Roman" pitchFamily="18" charset="0"/>
              </a:rPr>
              <a:t>Calculated columns and </a:t>
            </a:r>
            <a:r>
              <a:rPr lang="en-US" sz="3600" b="1" dirty="0" smtClean="0">
                <a:latin typeface="Times New Roman" pitchFamily="18" charset="0"/>
                <a:cs typeface="Times New Roman" pitchFamily="18" charset="0"/>
              </a:rPr>
              <a:t>measures</a:t>
            </a:r>
            <a:endParaRPr lang="en-IN" sz="3600" b="1" dirty="0"/>
          </a:p>
        </p:txBody>
      </p:sp>
      <p:sp>
        <p:nvSpPr>
          <p:cNvPr id="3" name="Content Placeholder 2"/>
          <p:cNvSpPr>
            <a:spLocks noGrp="1"/>
          </p:cNvSpPr>
          <p:nvPr>
            <p:ph idx="1"/>
          </p:nvPr>
        </p:nvSpPr>
        <p:spPr/>
        <p:txBody>
          <a:bodyPr>
            <a:noAutofit/>
          </a:bodyPr>
          <a:lstStyle/>
          <a:p>
            <a:r>
              <a:rPr lang="en-US" sz="2400" dirty="0">
                <a:latin typeface="Times New Roman" pitchFamily="18" charset="0"/>
                <a:cs typeface="Times New Roman" pitchFamily="18" charset="0"/>
              </a:rPr>
              <a:t>Measures and calculated columns both use </a:t>
            </a:r>
            <a:r>
              <a:rPr lang="en-US" sz="2400" b="1" dirty="0">
                <a:latin typeface="Times New Roman" pitchFamily="18" charset="0"/>
                <a:cs typeface="Times New Roman" pitchFamily="18" charset="0"/>
              </a:rPr>
              <a:t>DAX</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expressions.</a:t>
            </a:r>
          </a:p>
          <a:p>
            <a:r>
              <a:rPr lang="en-US" sz="2400" dirty="0" smtClean="0">
                <a:latin typeface="Times New Roman" pitchFamily="18" charset="0"/>
                <a:cs typeface="Times New Roman" pitchFamily="18" charset="0"/>
              </a:rPr>
              <a:t>You </a:t>
            </a:r>
            <a:r>
              <a:rPr lang="en-US" sz="2400" dirty="0">
                <a:latin typeface="Times New Roman" pitchFamily="18" charset="0"/>
                <a:cs typeface="Times New Roman" pitchFamily="18" charset="0"/>
              </a:rPr>
              <a:t>can compute values using calculated columns or using measures</a:t>
            </a:r>
            <a:r>
              <a:rPr lang="en-US" sz="2400"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Calculated columns are computed based on data that has already been loaded into your data model.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When </a:t>
            </a:r>
            <a:r>
              <a:rPr lang="en-US" sz="2400" dirty="0">
                <a:latin typeface="Times New Roman" pitchFamily="18" charset="0"/>
                <a:cs typeface="Times New Roman" pitchFamily="18" charset="0"/>
              </a:rPr>
              <a:t>you write a calculated column formula, it is automatically applied to the whole table and evaluated individually for each row.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values in calculated columns are evaluated when you first define them and when you refresh your dataset. </a:t>
            </a:r>
            <a:endParaRPr lang="en-US" sz="2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39423490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260648"/>
            <a:ext cx="8784976" cy="6480720"/>
          </a:xfrm>
        </p:spPr>
        <p:txBody>
          <a:bodyPr>
            <a:normAutofit/>
          </a:bodyPr>
          <a:lstStyle/>
          <a:p>
            <a:pPr>
              <a:lnSpc>
                <a:spcPct val="150000"/>
              </a:lnSpc>
            </a:pPr>
            <a:r>
              <a:rPr lang="en-US" sz="2400" dirty="0">
                <a:latin typeface="Times New Roman" pitchFamily="18" charset="0"/>
                <a:cs typeface="Times New Roman" pitchFamily="18" charset="0"/>
              </a:rPr>
              <a:t>Once evaluated, the values are stored in your data model, which means your data model size increases and it consumes more RAM</a:t>
            </a:r>
            <a:r>
              <a:rPr lang="en-US" sz="2400" dirty="0" smtClean="0">
                <a:latin typeface="Times New Roman" pitchFamily="18" charset="0"/>
                <a:cs typeface="Times New Roman" pitchFamily="18" charset="0"/>
              </a:rPr>
              <a:t>.</a:t>
            </a:r>
          </a:p>
          <a:p>
            <a:pPr>
              <a:lnSpc>
                <a:spcPct val="150000"/>
              </a:lnSpc>
            </a:pPr>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more calculated columns you have the larger your model will become. </a:t>
            </a:r>
            <a:endParaRPr lang="en-US" sz="2400" dirty="0" smtClean="0">
              <a:latin typeface="Times New Roman" pitchFamily="18" charset="0"/>
              <a:cs typeface="Times New Roman" pitchFamily="18" charset="0"/>
            </a:endParaRPr>
          </a:p>
          <a:p>
            <a:pPr>
              <a:lnSpc>
                <a:spcPct val="150000"/>
              </a:lnSpc>
            </a:pPr>
            <a:r>
              <a:rPr lang="en-US" sz="2400" dirty="0" smtClean="0">
                <a:latin typeface="Times New Roman" pitchFamily="18" charset="0"/>
                <a:cs typeface="Times New Roman" pitchFamily="18" charset="0"/>
              </a:rPr>
              <a:t>On </a:t>
            </a:r>
            <a:r>
              <a:rPr lang="en-US" sz="2400" dirty="0">
                <a:latin typeface="Times New Roman" pitchFamily="18" charset="0"/>
                <a:cs typeface="Times New Roman" pitchFamily="18" charset="0"/>
              </a:rPr>
              <a:t>the other hand, measures are computed at query time. A measure is stored in the model as source code, but it is computed only when it is used in the </a:t>
            </a:r>
            <a:r>
              <a:rPr lang="en-US" sz="2400" dirty="0" smtClean="0">
                <a:latin typeface="Times New Roman" pitchFamily="18" charset="0"/>
                <a:cs typeface="Times New Roman" pitchFamily="18" charset="0"/>
              </a:rPr>
              <a:t>report.</a:t>
            </a:r>
          </a:p>
          <a:p>
            <a:pPr>
              <a:lnSpc>
                <a:spcPct val="150000"/>
              </a:lnSpc>
            </a:pPr>
            <a:r>
              <a:rPr lang="en-US" sz="2400" dirty="0">
                <a:latin typeface="Times New Roman" pitchFamily="18" charset="0"/>
                <a:cs typeface="Times New Roman" pitchFamily="18" charset="0"/>
              </a:rPr>
              <a:t>M</a:t>
            </a:r>
            <a:r>
              <a:rPr lang="en-US" sz="2400" dirty="0" smtClean="0">
                <a:latin typeface="Times New Roman" pitchFamily="18" charset="0"/>
                <a:cs typeface="Times New Roman" pitchFamily="18" charset="0"/>
              </a:rPr>
              <a:t>easures </a:t>
            </a:r>
            <a:r>
              <a:rPr lang="en-US" sz="2400" dirty="0">
                <a:latin typeface="Times New Roman" pitchFamily="18" charset="0"/>
                <a:cs typeface="Times New Roman" pitchFamily="18" charset="0"/>
              </a:rPr>
              <a:t>are evaluated in the </a:t>
            </a:r>
            <a:r>
              <a:rPr lang="en-US" sz="2400" b="1" dirty="0">
                <a:latin typeface="Times New Roman" pitchFamily="18" charset="0"/>
                <a:cs typeface="Times New Roman" pitchFamily="18" charset="0"/>
              </a:rPr>
              <a:t>filter context</a:t>
            </a:r>
            <a:r>
              <a:rPr lang="en-US" sz="2400" dirty="0">
                <a:latin typeface="Times New Roman" pitchFamily="18" charset="0"/>
                <a:cs typeface="Times New Roman" pitchFamily="18" charset="0"/>
              </a:rPr>
              <a:t> of the visual in which they are applied. </a:t>
            </a:r>
            <a:endParaRPr lang="en-US" sz="2400" dirty="0" smtClean="0">
              <a:latin typeface="Times New Roman" pitchFamily="18" charset="0"/>
              <a:cs typeface="Times New Roman" pitchFamily="18" charset="0"/>
            </a:endParaRPr>
          </a:p>
          <a:p>
            <a:pPr marL="0" indent="0">
              <a:buNone/>
            </a:pP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7143950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332656"/>
            <a:ext cx="8712968" cy="6336704"/>
          </a:xfrm>
        </p:spPr>
        <p:txBody>
          <a:bodyPr>
            <a:normAutofit/>
          </a:bodyPr>
          <a:lstStyle/>
          <a:p>
            <a:pPr>
              <a:lnSpc>
                <a:spcPct val="150000"/>
              </a:lnSpc>
            </a:pPr>
            <a:r>
              <a:rPr lang="en-US" sz="2400" dirty="0">
                <a:latin typeface="Times New Roman" pitchFamily="18" charset="0"/>
                <a:cs typeface="Times New Roman" pitchFamily="18" charset="0"/>
              </a:rPr>
              <a:t>The filter context is defined by the filters applied in the report such as row selection, column selection, report filters and slicers applied. </a:t>
            </a:r>
          </a:p>
          <a:p>
            <a:pPr>
              <a:lnSpc>
                <a:spcPct val="150000"/>
              </a:lnSpc>
            </a:pPr>
            <a:r>
              <a:rPr lang="en-US" sz="2400" dirty="0">
                <a:latin typeface="Times New Roman" pitchFamily="18" charset="0"/>
                <a:cs typeface="Times New Roman" pitchFamily="18" charset="0"/>
              </a:rPr>
              <a:t>Measures are only evaluated at the level of granularity they are plotted at.</a:t>
            </a:r>
          </a:p>
          <a:p>
            <a:pPr>
              <a:lnSpc>
                <a:spcPct val="150000"/>
              </a:lnSpc>
            </a:pPr>
            <a:r>
              <a:rPr lang="en-US" sz="2400" dirty="0">
                <a:latin typeface="Times New Roman" pitchFamily="18" charset="0"/>
                <a:cs typeface="Times New Roman" pitchFamily="18" charset="0"/>
              </a:rPr>
              <a:t>As calculated columns are computed when you first define them/ when you refresh your dataset, they do not have access to the filter context.</a:t>
            </a:r>
          </a:p>
          <a:p>
            <a:pPr>
              <a:lnSpc>
                <a:spcPct val="150000"/>
              </a:lnSpc>
            </a:pPr>
            <a:r>
              <a:rPr lang="en-US" sz="2400" dirty="0">
                <a:latin typeface="Times New Roman" pitchFamily="18" charset="0"/>
                <a:cs typeface="Times New Roman" pitchFamily="18" charset="0"/>
              </a:rPr>
              <a:t>Calculated columns are calculated outside of the filter context and do not depend on user interaction in the report</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950355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atin typeface="Times New Roman" pitchFamily="18" charset="0"/>
                <a:cs typeface="Times New Roman" pitchFamily="18" charset="0"/>
              </a:rPr>
              <a:t>DAX (Data Analysis Expressions) language fundamentals</a:t>
            </a:r>
            <a:endParaRPr lang="en-IN" sz="3600" b="1" dirty="0"/>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DAX (Data Analysis Expressions) is a formula expression language and can be used in different BI and visualization </a:t>
            </a:r>
            <a:r>
              <a:rPr lang="en-US" sz="2400" dirty="0" smtClean="0">
                <a:latin typeface="Times New Roman" pitchFamily="18" charset="0"/>
                <a:cs typeface="Times New Roman" pitchFamily="18" charset="0"/>
              </a:rPr>
              <a:t>tools.</a:t>
            </a:r>
          </a:p>
          <a:p>
            <a:r>
              <a:rPr lang="en-US" sz="2400" dirty="0" smtClean="0">
                <a:latin typeface="Times New Roman" pitchFamily="18" charset="0"/>
                <a:cs typeface="Times New Roman" pitchFamily="18" charset="0"/>
              </a:rPr>
              <a:t>DAX </a:t>
            </a:r>
            <a:r>
              <a:rPr lang="en-US" sz="2400" dirty="0">
                <a:latin typeface="Times New Roman" pitchFamily="18" charset="0"/>
                <a:cs typeface="Times New Roman" pitchFamily="18" charset="0"/>
              </a:rPr>
              <a:t>is also known as function language, where the full code is kept inside a </a:t>
            </a:r>
            <a:r>
              <a:rPr lang="en-US" sz="2400" dirty="0" smtClean="0">
                <a:latin typeface="Times New Roman" pitchFamily="18" charset="0"/>
                <a:cs typeface="Times New Roman" pitchFamily="18" charset="0"/>
              </a:rPr>
              <a:t>function.</a:t>
            </a:r>
          </a:p>
          <a:p>
            <a:r>
              <a:rPr lang="en-US" sz="2400" dirty="0" smtClean="0">
                <a:latin typeface="Times New Roman" pitchFamily="18" charset="0"/>
                <a:cs typeface="Times New Roman" pitchFamily="18" charset="0"/>
              </a:rPr>
              <a:t>DAX </a:t>
            </a:r>
            <a:r>
              <a:rPr lang="en-US" sz="2400" dirty="0">
                <a:latin typeface="Times New Roman" pitchFamily="18" charset="0"/>
                <a:cs typeface="Times New Roman" pitchFamily="18" charset="0"/>
              </a:rPr>
              <a:t>programming formula contains two data types: Numeric and Other.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Numeric </a:t>
            </a:r>
            <a:r>
              <a:rPr lang="en-US" sz="2400" dirty="0">
                <a:latin typeface="Times New Roman" pitchFamily="18" charset="0"/>
                <a:cs typeface="Times New Roman" pitchFamily="18" charset="0"/>
              </a:rPr>
              <a:t>includes - integers, currency and </a:t>
            </a:r>
            <a:r>
              <a:rPr lang="en-US" sz="2400" dirty="0" smtClean="0">
                <a:latin typeface="Times New Roman" pitchFamily="18" charset="0"/>
                <a:cs typeface="Times New Roman" pitchFamily="18" charset="0"/>
              </a:rPr>
              <a:t>decimals</a:t>
            </a:r>
          </a:p>
          <a:p>
            <a:r>
              <a:rPr lang="en-US" sz="2400" dirty="0" smtClean="0">
                <a:latin typeface="Times New Roman" pitchFamily="18" charset="0"/>
                <a:cs typeface="Times New Roman" pitchFamily="18" charset="0"/>
              </a:rPr>
              <a:t>Other </a:t>
            </a:r>
            <a:r>
              <a:rPr lang="en-US" sz="2400" dirty="0">
                <a:latin typeface="Times New Roman" pitchFamily="18" charset="0"/>
                <a:cs typeface="Times New Roman" pitchFamily="18" charset="0"/>
              </a:rPr>
              <a:t>includes: string and binary object.</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1799733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88640"/>
            <a:ext cx="8856984" cy="6552728"/>
          </a:xfrm>
        </p:spPr>
        <p:txBody>
          <a:bodyPr>
            <a:normAutofit lnSpcReduction="10000"/>
          </a:bodyPr>
          <a:lstStyle/>
          <a:p>
            <a:pPr>
              <a:buFont typeface="Wingdings" pitchFamily="2" charset="2"/>
              <a:buChar char="Ø"/>
            </a:pPr>
            <a:r>
              <a:rPr lang="en-US" sz="3600" dirty="0">
                <a:latin typeface="Times New Roman" pitchFamily="18" charset="0"/>
                <a:cs typeface="Times New Roman" pitchFamily="18" charset="0"/>
              </a:rPr>
              <a:t>DAX Functions</a:t>
            </a:r>
          </a:p>
          <a:p>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includes functions from different categories such as −</a:t>
            </a:r>
          </a:p>
          <a:p>
            <a:pPr>
              <a:buFont typeface="Courier New" pitchFamily="49" charset="0"/>
              <a:buChar char="o"/>
            </a:pPr>
            <a:r>
              <a:rPr lang="en-US" sz="2400" dirty="0" smtClean="0">
                <a:latin typeface="Times New Roman" pitchFamily="18" charset="0"/>
                <a:cs typeface="Times New Roman" pitchFamily="18" charset="0"/>
              </a:rPr>
              <a:t>Aggregate</a:t>
            </a:r>
          </a:p>
          <a:p>
            <a:pPr>
              <a:buFont typeface="Courier New" pitchFamily="49" charset="0"/>
              <a:buChar char="o"/>
            </a:pPr>
            <a:r>
              <a:rPr lang="en-US" sz="2400" dirty="0" smtClean="0">
                <a:latin typeface="Times New Roman" pitchFamily="18" charset="0"/>
                <a:cs typeface="Times New Roman" pitchFamily="18" charset="0"/>
              </a:rPr>
              <a:t>Text</a:t>
            </a:r>
          </a:p>
          <a:p>
            <a:pPr>
              <a:buFont typeface="Courier New" pitchFamily="49" charset="0"/>
              <a:buChar char="o"/>
            </a:pPr>
            <a:r>
              <a:rPr lang="en-US" sz="2400" dirty="0" smtClean="0">
                <a:latin typeface="Times New Roman" pitchFamily="18" charset="0"/>
                <a:cs typeface="Times New Roman" pitchFamily="18" charset="0"/>
              </a:rPr>
              <a:t>Date</a:t>
            </a:r>
          </a:p>
          <a:p>
            <a:pPr lvl="1">
              <a:buFont typeface="Courier New" pitchFamily="49" charset="0"/>
              <a:buChar char="o"/>
            </a:pPr>
            <a:r>
              <a:rPr lang="en-US" sz="2000" dirty="0">
                <a:latin typeface="Times New Roman" pitchFamily="18" charset="0"/>
                <a:cs typeface="Times New Roman" pitchFamily="18" charset="0"/>
              </a:rPr>
              <a:t>The start-date and end-date arguments could be any </a:t>
            </a:r>
            <a:r>
              <a:rPr lang="en-US" sz="2000" dirty="0" err="1">
                <a:latin typeface="Times New Roman" pitchFamily="18" charset="0"/>
                <a:cs typeface="Times New Roman" pitchFamily="18" charset="0"/>
              </a:rPr>
              <a:t>DateTime</a:t>
            </a:r>
            <a:r>
              <a:rPr lang="en-US" sz="2000" dirty="0">
                <a:latin typeface="Times New Roman" pitchFamily="18" charset="0"/>
                <a:cs typeface="Times New Roman" pitchFamily="18" charset="0"/>
              </a:rPr>
              <a:t> value. It returns the table of a single column with a set of dates.</a:t>
            </a:r>
            <a:br>
              <a:rPr lang="en-US" sz="2000" dirty="0">
                <a:latin typeface="Times New Roman" pitchFamily="18" charset="0"/>
                <a:cs typeface="Times New Roman" pitchFamily="18" charset="0"/>
              </a:rPr>
            </a:br>
            <a:r>
              <a:rPr lang="en-US" sz="2000" b="1" dirty="0">
                <a:latin typeface="Times New Roman" pitchFamily="18" charset="0"/>
                <a:cs typeface="Times New Roman" pitchFamily="18" charset="0"/>
              </a:rPr>
              <a:t>Syntax:</a:t>
            </a:r>
            <a:r>
              <a:rPr lang="en-US" sz="2000" dirty="0">
                <a:latin typeface="Times New Roman" pitchFamily="18" charset="0"/>
                <a:cs typeface="Times New Roman" pitchFamily="18" charset="0"/>
              </a:rPr>
              <a:t/>
            </a:r>
            <a:br>
              <a:rPr lang="en-US" sz="2000" dirty="0">
                <a:latin typeface="Times New Roman" pitchFamily="18" charset="0"/>
                <a:cs typeface="Times New Roman" pitchFamily="18" charset="0"/>
              </a:rPr>
            </a:br>
            <a:r>
              <a:rPr lang="en-US" sz="2000" dirty="0">
                <a:latin typeface="Times New Roman" pitchFamily="18" charset="0"/>
                <a:cs typeface="Times New Roman" pitchFamily="18" charset="0"/>
              </a:rPr>
              <a:t>CALENDAR(&lt;</a:t>
            </a:r>
            <a:r>
              <a:rPr lang="en-US" sz="2000" dirty="0" err="1">
                <a:latin typeface="Times New Roman" pitchFamily="18" charset="0"/>
                <a:cs typeface="Times New Roman" pitchFamily="18" charset="0"/>
              </a:rPr>
              <a:t>StartDate</a:t>
            </a:r>
            <a:r>
              <a:rPr lang="en-US" sz="2000" dirty="0">
                <a:latin typeface="Times New Roman" pitchFamily="18" charset="0"/>
                <a:cs typeface="Times New Roman" pitchFamily="18" charset="0"/>
              </a:rPr>
              <a:t>&gt;,&lt;</a:t>
            </a:r>
            <a:r>
              <a:rPr lang="en-US" sz="2000" dirty="0" err="1">
                <a:latin typeface="Times New Roman" pitchFamily="18" charset="0"/>
                <a:cs typeface="Times New Roman" pitchFamily="18" charset="0"/>
              </a:rPr>
              <a:t>EndDate</a:t>
            </a:r>
            <a:r>
              <a:rPr lang="en-US" sz="2000" dirty="0">
                <a:latin typeface="Times New Roman" pitchFamily="18" charset="0"/>
                <a:cs typeface="Times New Roman" pitchFamily="18" charset="0"/>
              </a:rPr>
              <a:t>&gt;)</a:t>
            </a:r>
            <a:br>
              <a:rPr lang="en-US" sz="2000" dirty="0">
                <a:latin typeface="Times New Roman" pitchFamily="18" charset="0"/>
                <a:cs typeface="Times New Roman" pitchFamily="18" charset="0"/>
              </a:rPr>
            </a:br>
            <a:r>
              <a:rPr lang="en-US" sz="2000" b="1" dirty="0">
                <a:latin typeface="Times New Roman" pitchFamily="18" charset="0"/>
                <a:cs typeface="Times New Roman" pitchFamily="18" charset="0"/>
              </a:rPr>
              <a:t>Example:</a:t>
            </a:r>
            <a:br>
              <a:rPr lang="en-US" sz="2000" b="1" dirty="0">
                <a:latin typeface="Times New Roman" pitchFamily="18" charset="0"/>
                <a:cs typeface="Times New Roman" pitchFamily="18" charset="0"/>
              </a:rPr>
            </a:br>
            <a:r>
              <a:rPr lang="en-US" sz="2000" dirty="0">
                <a:latin typeface="Times New Roman" pitchFamily="18" charset="0"/>
                <a:cs typeface="Times New Roman" pitchFamily="18" charset="0"/>
              </a:rPr>
              <a:t>COUTDAYS(CALENDAR(DATE(2020,4,1), DATE(2020,6,5))) //returns 65</a:t>
            </a:r>
            <a:endParaRPr lang="en-US" sz="2000" dirty="0" smtClean="0">
              <a:latin typeface="Times New Roman" pitchFamily="18" charset="0"/>
              <a:cs typeface="Times New Roman" pitchFamily="18" charset="0"/>
            </a:endParaRPr>
          </a:p>
          <a:p>
            <a:pPr>
              <a:buFont typeface="Courier New" pitchFamily="49" charset="0"/>
              <a:buChar char="o"/>
            </a:pPr>
            <a:r>
              <a:rPr lang="en-US" sz="2400" dirty="0" smtClean="0">
                <a:latin typeface="Times New Roman" pitchFamily="18" charset="0"/>
                <a:cs typeface="Times New Roman" pitchFamily="18" charset="0"/>
              </a:rPr>
              <a:t>Logical</a:t>
            </a:r>
          </a:p>
          <a:p>
            <a:pPr lvl="1">
              <a:buFont typeface="Courier New" pitchFamily="49" charset="0"/>
              <a:buChar char="o"/>
            </a:pPr>
            <a:r>
              <a:rPr lang="en-US" sz="2000" dirty="0"/>
              <a:t>The AND function checks if both arguments are True or False. It will return True if only if both arguments are true, otherwise it will return False.</a:t>
            </a:r>
            <a:br>
              <a:rPr lang="en-US" sz="2000" dirty="0"/>
            </a:br>
            <a:r>
              <a:rPr lang="en-US" sz="2000" b="1" dirty="0"/>
              <a:t>Syntax:</a:t>
            </a:r>
            <a:br>
              <a:rPr lang="en-US" sz="2000" b="1" dirty="0"/>
            </a:br>
            <a:r>
              <a:rPr lang="en-US" sz="2000" dirty="0"/>
              <a:t>AND(&lt;argument1&gt;, argument2)</a:t>
            </a:r>
            <a:endParaRPr lang="en-US" sz="2000" dirty="0" smtClean="0">
              <a:latin typeface="Times New Roman" pitchFamily="18" charset="0"/>
              <a:cs typeface="Times New Roman" pitchFamily="18" charset="0"/>
            </a:endParaRPr>
          </a:p>
          <a:p>
            <a:pPr>
              <a:buFont typeface="Courier New" pitchFamily="49" charset="0"/>
              <a:buChar char="o"/>
            </a:pPr>
            <a:r>
              <a:rPr lang="en-US" sz="2400" dirty="0" smtClean="0">
                <a:latin typeface="Times New Roman" pitchFamily="18" charset="0"/>
                <a:cs typeface="Times New Roman" pitchFamily="18" charset="0"/>
              </a:rPr>
              <a:t>Counting</a:t>
            </a:r>
          </a:p>
          <a:p>
            <a:pPr>
              <a:buFont typeface="Courier New" pitchFamily="49" charset="0"/>
              <a:buChar char="o"/>
            </a:pPr>
            <a:r>
              <a:rPr lang="en-US" sz="2400" dirty="0" smtClean="0">
                <a:latin typeface="Times New Roman" pitchFamily="18" charset="0"/>
                <a:cs typeface="Times New Roman" pitchFamily="18" charset="0"/>
              </a:rPr>
              <a:t>Information</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42259113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928992" cy="6552728"/>
          </a:xfrm>
        </p:spPr>
        <p:txBody>
          <a:bodyPr>
            <a:normAutofit/>
          </a:bodyPr>
          <a:lstStyle/>
          <a:p>
            <a:r>
              <a:rPr lang="en-US" sz="2400" dirty="0">
                <a:latin typeface="Times New Roman" pitchFamily="18" charset="0"/>
                <a:cs typeface="Times New Roman" pitchFamily="18" charset="0"/>
              </a:rPr>
              <a:t>DAX Functions in Power BI are the predefined formulas used to calculate the arguments in a function, executed in a particular order.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a:t>
            </a:r>
            <a:r>
              <a:rPr lang="en-US" sz="2400" dirty="0">
                <a:latin typeface="Times New Roman" pitchFamily="18" charset="0"/>
                <a:cs typeface="Times New Roman" pitchFamily="18" charset="0"/>
              </a:rPr>
              <a:t>functions perform particular operations on one or more arguments in a DAX formula. Below are the key points of DAX functions:</a:t>
            </a:r>
          </a:p>
          <a:p>
            <a:pPr lvl="1">
              <a:buFont typeface="Arial" pitchFamily="34" charset="0"/>
              <a:buChar char="•"/>
            </a:pPr>
            <a:r>
              <a:rPr lang="en-US" sz="2000" dirty="0">
                <a:latin typeface="Times New Roman" pitchFamily="18" charset="0"/>
                <a:cs typeface="Times New Roman" pitchFamily="18" charset="0"/>
              </a:rPr>
              <a:t>DAX functions in Power BI will never refer to individual values, they always refer to a complete field, column, or table. </a:t>
            </a:r>
            <a:endParaRPr lang="en-US" sz="2000" dirty="0" smtClean="0">
              <a:latin typeface="Times New Roman" pitchFamily="18" charset="0"/>
              <a:cs typeface="Times New Roman" pitchFamily="18" charset="0"/>
            </a:endParaRPr>
          </a:p>
          <a:p>
            <a:pPr lvl="1">
              <a:buFont typeface="Arial" pitchFamily="34" charset="0"/>
              <a:buChar char="•"/>
            </a:pPr>
            <a:r>
              <a:rPr lang="en-US" sz="2000" dirty="0" smtClean="0">
                <a:latin typeface="Times New Roman" pitchFamily="18" charset="0"/>
                <a:cs typeface="Times New Roman" pitchFamily="18" charset="0"/>
              </a:rPr>
              <a:t>However</a:t>
            </a:r>
            <a:r>
              <a:rPr lang="en-US" sz="2000" dirty="0">
                <a:latin typeface="Times New Roman" pitchFamily="18" charset="0"/>
                <a:cs typeface="Times New Roman" pitchFamily="18" charset="0"/>
              </a:rPr>
              <a:t>, you have to create filters inside the DAX formula, if you want to use DAX functions on individual values. </a:t>
            </a:r>
          </a:p>
          <a:p>
            <a:pPr lvl="1">
              <a:buFont typeface="Arial" pitchFamily="34" charset="0"/>
              <a:buChar char="•"/>
            </a:pPr>
            <a:r>
              <a:rPr lang="en-US" sz="2000" dirty="0">
                <a:latin typeface="Times New Roman" pitchFamily="18" charset="0"/>
                <a:cs typeface="Times New Roman" pitchFamily="18" charset="0"/>
              </a:rPr>
              <a:t>DAX functions can also be applied for separate rows without any filters. The calculations can be applied based on the context of each row. </a:t>
            </a:r>
          </a:p>
          <a:p>
            <a:pPr lvl="1">
              <a:buFont typeface="Arial" pitchFamily="34" charset="0"/>
              <a:buChar char="•"/>
            </a:pPr>
            <a:r>
              <a:rPr lang="en-US" sz="2000" dirty="0">
                <a:latin typeface="Times New Roman" pitchFamily="18" charset="0"/>
                <a:cs typeface="Times New Roman" pitchFamily="18" charset="0"/>
              </a:rPr>
              <a:t>DAX uses the time intelligence function to calculate the time and date ranges. </a:t>
            </a:r>
            <a:endParaRPr lang="en-US" sz="2000" dirty="0" smtClean="0">
              <a:latin typeface="Times New Roman" pitchFamily="18" charset="0"/>
              <a:cs typeface="Times New Roman" pitchFamily="18" charset="0"/>
            </a:endParaRPr>
          </a:p>
          <a:p>
            <a:pPr lvl="1">
              <a:buFont typeface="Arial" pitchFamily="34" charset="0"/>
              <a:buChar char="•"/>
            </a:pPr>
            <a:r>
              <a:rPr lang="en-US" sz="2000" dirty="0" smtClean="0">
                <a:latin typeface="Times New Roman" pitchFamily="18" charset="0"/>
                <a:cs typeface="Times New Roman" pitchFamily="18" charset="0"/>
              </a:rPr>
              <a:t>These </a:t>
            </a:r>
            <a:r>
              <a:rPr lang="en-US" sz="2000" dirty="0">
                <a:latin typeface="Times New Roman" pitchFamily="18" charset="0"/>
                <a:cs typeface="Times New Roman" pitchFamily="18" charset="0"/>
              </a:rPr>
              <a:t>functions can sometimes return the entire table, which can be used as an input for other DAX functions in Power BI. However, the user cannot display these output tables returned by the functions.</a:t>
            </a:r>
          </a:p>
          <a:p>
            <a:pPr marL="0" indent="0">
              <a:buNone/>
            </a:pPr>
            <a:endParaRPr lang="en-IN" dirty="0"/>
          </a:p>
        </p:txBody>
      </p:sp>
    </p:spTree>
    <p:extLst>
      <p:ext uri="{BB962C8B-B14F-4D97-AF65-F5344CB8AC3E}">
        <p14:creationId xmlns:p14="http://schemas.microsoft.com/office/powerpoint/2010/main" val="42712508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784976" cy="6480720"/>
          </a:xfrm>
        </p:spPr>
        <p:txBody>
          <a:bodyPr/>
          <a:lstStyle/>
          <a:p>
            <a:pPr>
              <a:buFont typeface="Wingdings" pitchFamily="2" charset="2"/>
              <a:buChar char="v"/>
            </a:pPr>
            <a:r>
              <a:rPr lang="en-US" sz="2800" b="1" dirty="0">
                <a:latin typeface="Times New Roman" pitchFamily="18" charset="0"/>
                <a:cs typeface="Times New Roman" pitchFamily="18" charset="0"/>
              </a:rPr>
              <a:t>Creating Interactive Reports and Dashboards in Power BI</a:t>
            </a:r>
            <a:r>
              <a:rPr lang="en-US" sz="2800" b="1" dirty="0" smtClean="0">
                <a:latin typeface="Times New Roman" pitchFamily="18" charset="0"/>
                <a:cs typeface="Times New Roman" pitchFamily="18" charset="0"/>
              </a:rPr>
              <a:t>:</a:t>
            </a:r>
          </a:p>
          <a:p>
            <a:pPr>
              <a:buFont typeface="Wingdings" pitchFamily="2" charset="2"/>
              <a:buChar char="Ø"/>
            </a:pPr>
            <a:r>
              <a:rPr lang="en-US" sz="2400" b="1" dirty="0" smtClean="0">
                <a:latin typeface="Times New Roman" pitchFamily="18" charset="0"/>
                <a:cs typeface="Times New Roman" pitchFamily="18" charset="0"/>
              </a:rPr>
              <a:t>Understanding </a:t>
            </a:r>
            <a:r>
              <a:rPr lang="en-US" sz="2400" b="1" dirty="0">
                <a:latin typeface="Times New Roman" pitchFamily="18" charset="0"/>
                <a:cs typeface="Times New Roman" pitchFamily="18" charset="0"/>
              </a:rPr>
              <a:t>the Importance of Interactive </a:t>
            </a:r>
            <a:r>
              <a:rPr lang="en-US" sz="2400" b="1" dirty="0" smtClean="0">
                <a:latin typeface="Times New Roman" pitchFamily="18" charset="0"/>
                <a:cs typeface="Times New Roman" pitchFamily="18" charset="0"/>
              </a:rPr>
              <a:t>Dashboards</a:t>
            </a:r>
          </a:p>
          <a:p>
            <a:r>
              <a:rPr lang="en-IN" sz="2400" dirty="0">
                <a:latin typeface="Times New Roman" pitchFamily="18" charset="0"/>
                <a:cs typeface="Times New Roman" pitchFamily="18" charset="0"/>
              </a:rPr>
              <a:t>Interactive dashboards have </a:t>
            </a:r>
            <a:r>
              <a:rPr lang="en-US" sz="2400" dirty="0" smtClean="0">
                <a:latin typeface="Times New Roman" pitchFamily="18" charset="0"/>
                <a:cs typeface="Times New Roman" pitchFamily="18" charset="0"/>
              </a:rPr>
              <a:t>their </a:t>
            </a:r>
            <a:r>
              <a:rPr lang="en-US" sz="2400" dirty="0">
                <a:latin typeface="Times New Roman" pitchFamily="18" charset="0"/>
                <a:cs typeface="Times New Roman" pitchFamily="18" charset="0"/>
              </a:rPr>
              <a:t>ability to give users instant access to actionable insights</a:t>
            </a:r>
            <a:r>
              <a:rPr lang="en-US" sz="2400"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Interactive dashboards enable users to drill down into data, view different metrics, and perform various data analysis operations on the fly.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They </a:t>
            </a:r>
            <a:r>
              <a:rPr lang="en-US" sz="2400" dirty="0">
                <a:latin typeface="Times New Roman" pitchFamily="18" charset="0"/>
                <a:cs typeface="Times New Roman" pitchFamily="18" charset="0"/>
              </a:rPr>
              <a:t>are also a great way to enable collaboration, as they allow multiple stakeholders to view and interact with data simultaneously.</a:t>
            </a:r>
          </a:p>
        </p:txBody>
      </p:sp>
    </p:spTree>
    <p:extLst>
      <p:ext uri="{BB962C8B-B14F-4D97-AF65-F5344CB8AC3E}">
        <p14:creationId xmlns:p14="http://schemas.microsoft.com/office/powerpoint/2010/main" val="15718549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Power View </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Courier New" pitchFamily="49" charset="0"/>
              <a:buChar char="o"/>
            </a:pPr>
            <a:r>
              <a:rPr lang="en-US" sz="2400" dirty="0">
                <a:latin typeface="Times New Roman" pitchFamily="18" charset="0"/>
                <a:cs typeface="Times New Roman" pitchFamily="18" charset="0"/>
              </a:rPr>
              <a:t>Power View is a data visualization technology that lets you create interactive charts, graphs, maps, and other visuals that bring your data to life. </a:t>
            </a:r>
            <a:endParaRPr lang="en-US" sz="2400" dirty="0" smtClean="0">
              <a:latin typeface="Times New Roman" pitchFamily="18" charset="0"/>
              <a:cs typeface="Times New Roman" pitchFamily="18" charset="0"/>
            </a:endParaRPr>
          </a:p>
          <a:p>
            <a:pPr>
              <a:buFont typeface="Courier New" pitchFamily="49" charset="0"/>
              <a:buChar char="o"/>
            </a:pPr>
            <a:r>
              <a:rPr lang="en-US" sz="2400" dirty="0" smtClean="0">
                <a:latin typeface="Times New Roman" pitchFamily="18" charset="0"/>
                <a:cs typeface="Times New Roman" pitchFamily="18" charset="0"/>
              </a:rPr>
              <a:t>Power </a:t>
            </a:r>
            <a:r>
              <a:rPr lang="en-US" sz="2400" dirty="0">
                <a:latin typeface="Times New Roman" pitchFamily="18" charset="0"/>
                <a:cs typeface="Times New Roman" pitchFamily="18" charset="0"/>
              </a:rPr>
              <a:t>View is available in Excel, in SharePoint, SQL Server, and Power BI.</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53069962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784976" cy="6408712"/>
          </a:xfrm>
        </p:spPr>
        <p:txBody>
          <a:bodyPr>
            <a:normAutofit/>
          </a:bodyPr>
          <a:lstStyle/>
          <a:p>
            <a:r>
              <a:rPr lang="en-US" sz="2400" dirty="0">
                <a:latin typeface="Times New Roman" pitchFamily="18" charset="0"/>
                <a:cs typeface="Times New Roman" pitchFamily="18" charset="0"/>
              </a:rPr>
              <a:t>One of the key benefits of interactive dashboards is their ability to provide real-time data </a:t>
            </a:r>
            <a:r>
              <a:rPr lang="en-US" sz="2400" dirty="0" smtClean="0">
                <a:latin typeface="Times New Roman" pitchFamily="18" charset="0"/>
                <a:cs typeface="Times New Roman" pitchFamily="18" charset="0"/>
              </a:rPr>
              <a:t>updates.</a:t>
            </a:r>
          </a:p>
          <a:p>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means that users can access the most up-to-date information at any given time, allowing them to make informed decisions </a:t>
            </a:r>
            <a:r>
              <a:rPr lang="en-US" sz="2400" dirty="0" smtClean="0">
                <a:latin typeface="Times New Roman" pitchFamily="18" charset="0"/>
                <a:cs typeface="Times New Roman" pitchFamily="18" charset="0"/>
              </a:rPr>
              <a:t>quickly.</a:t>
            </a:r>
          </a:p>
          <a:p>
            <a:r>
              <a:rPr lang="en-US" sz="2400" dirty="0" smtClean="0">
                <a:latin typeface="Times New Roman" pitchFamily="18" charset="0"/>
                <a:cs typeface="Times New Roman" pitchFamily="18" charset="0"/>
              </a:rPr>
              <a:t>Additionally</a:t>
            </a:r>
            <a:r>
              <a:rPr lang="en-US" sz="2400" dirty="0">
                <a:latin typeface="Times New Roman" pitchFamily="18" charset="0"/>
                <a:cs typeface="Times New Roman" pitchFamily="18" charset="0"/>
              </a:rPr>
              <a:t>, interactive dashboards can be customized to meet the specific needs of different users, making them a versatile tool for businesses of all sizes and industries</a:t>
            </a:r>
            <a:r>
              <a:rPr lang="en-US" sz="2400" dirty="0" smtClean="0">
                <a:latin typeface="Times New Roman" pitchFamily="18" charset="0"/>
                <a:cs typeface="Times New Roman" pitchFamily="18" charset="0"/>
              </a:rPr>
              <a:t>.</a:t>
            </a:r>
          </a:p>
          <a:p>
            <a:r>
              <a:rPr lang="en-US" sz="2400" dirty="0">
                <a:latin typeface="Times New Roman" pitchFamily="18" charset="0"/>
                <a:cs typeface="Times New Roman" pitchFamily="18" charset="0"/>
              </a:rPr>
              <a:t>Another advantage of interactive dashboards is their ability to identify trends and patterns in data.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By </a:t>
            </a:r>
            <a:r>
              <a:rPr lang="en-US" sz="2400" dirty="0">
                <a:latin typeface="Times New Roman" pitchFamily="18" charset="0"/>
                <a:cs typeface="Times New Roman" pitchFamily="18" charset="0"/>
              </a:rPr>
              <a:t>using interactive visualizations, users can easily spot trends and patterns that may not be immediately apparent in raw data.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This </a:t>
            </a:r>
            <a:r>
              <a:rPr lang="en-US" sz="2400" dirty="0">
                <a:latin typeface="Times New Roman" pitchFamily="18" charset="0"/>
                <a:cs typeface="Times New Roman" pitchFamily="18" charset="0"/>
              </a:rPr>
              <a:t>can help businesses to identify opportunities for growth and improvement, as well as potential areas of concern that may need to be addressed.</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3388402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856984" cy="6480720"/>
          </a:xfrm>
        </p:spPr>
        <p:txBody>
          <a:bodyPr>
            <a:normAutofit/>
          </a:bodyPr>
          <a:lstStyle/>
          <a:p>
            <a:pPr>
              <a:lnSpc>
                <a:spcPct val="150000"/>
              </a:lnSpc>
            </a:pPr>
            <a:r>
              <a:rPr lang="en-US" sz="2400" b="1" dirty="0">
                <a:latin typeface="Times New Roman" pitchFamily="18" charset="0"/>
                <a:cs typeface="Times New Roman" pitchFamily="18" charset="0"/>
              </a:rPr>
              <a:t>Choosing the Right Data </a:t>
            </a:r>
            <a:r>
              <a:rPr lang="en-US" sz="2400" b="1" dirty="0" smtClean="0">
                <a:latin typeface="Times New Roman" pitchFamily="18" charset="0"/>
                <a:cs typeface="Times New Roman" pitchFamily="18" charset="0"/>
              </a:rPr>
              <a:t>Sources </a:t>
            </a:r>
            <a:r>
              <a:rPr lang="en-US" sz="2400" b="1" dirty="0">
                <a:latin typeface="Times New Roman" pitchFamily="18" charset="0"/>
                <a:cs typeface="Times New Roman" pitchFamily="18" charset="0"/>
              </a:rPr>
              <a:t>for Your </a:t>
            </a:r>
            <a:r>
              <a:rPr lang="en-US" sz="2400" b="1" dirty="0" smtClean="0">
                <a:latin typeface="Times New Roman" pitchFamily="18" charset="0"/>
                <a:cs typeface="Times New Roman" pitchFamily="18" charset="0"/>
              </a:rPr>
              <a:t>Dashboard</a:t>
            </a:r>
          </a:p>
          <a:p>
            <a:pPr>
              <a:lnSpc>
                <a:spcPct val="150000"/>
              </a:lnSpc>
            </a:pPr>
            <a:r>
              <a:rPr lang="en-US" sz="2400" dirty="0">
                <a:latin typeface="Times New Roman" pitchFamily="18" charset="0"/>
                <a:cs typeface="Times New Roman" pitchFamily="18" charset="0"/>
              </a:rPr>
              <a:t>The success of your Power BI dashboard depends largely on the quality and relevancy of the data sources you choose. When selecting data sources, consider the following factors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lvl="1">
              <a:lnSpc>
                <a:spcPct val="150000"/>
              </a:lnSpc>
              <a:buFont typeface="Courier New" pitchFamily="49" charset="0"/>
              <a:buChar char="o"/>
            </a:pPr>
            <a:r>
              <a:rPr lang="en-US" sz="2000" dirty="0">
                <a:latin typeface="Times New Roman" pitchFamily="18" charset="0"/>
                <a:cs typeface="Times New Roman" pitchFamily="18" charset="0"/>
              </a:rPr>
              <a:t>Reliability and accuracy of the data</a:t>
            </a:r>
          </a:p>
          <a:p>
            <a:pPr lvl="1">
              <a:lnSpc>
                <a:spcPct val="150000"/>
              </a:lnSpc>
              <a:buFont typeface="Courier New" pitchFamily="49" charset="0"/>
              <a:buChar char="o"/>
            </a:pPr>
            <a:r>
              <a:rPr lang="en-US" sz="2000" dirty="0">
                <a:latin typeface="Times New Roman" pitchFamily="18" charset="0"/>
                <a:cs typeface="Times New Roman" pitchFamily="18" charset="0"/>
              </a:rPr>
              <a:t>Timeliness of the data</a:t>
            </a:r>
          </a:p>
          <a:p>
            <a:pPr lvl="1">
              <a:lnSpc>
                <a:spcPct val="150000"/>
              </a:lnSpc>
              <a:buFont typeface="Courier New" pitchFamily="49" charset="0"/>
              <a:buChar char="o"/>
            </a:pPr>
            <a:r>
              <a:rPr lang="en-US" sz="2000" dirty="0">
                <a:latin typeface="Times New Roman" pitchFamily="18" charset="0"/>
                <a:cs typeface="Times New Roman" pitchFamily="18" charset="0"/>
              </a:rPr>
              <a:t>Availability and accessibility of the data</a:t>
            </a:r>
          </a:p>
          <a:p>
            <a:pPr lvl="1">
              <a:lnSpc>
                <a:spcPct val="150000"/>
              </a:lnSpc>
              <a:buFont typeface="Courier New" pitchFamily="49" charset="0"/>
              <a:buChar char="o"/>
            </a:pPr>
            <a:r>
              <a:rPr lang="en-US" sz="2000" dirty="0">
                <a:latin typeface="Times New Roman" pitchFamily="18" charset="0"/>
                <a:cs typeface="Times New Roman" pitchFamily="18" charset="0"/>
              </a:rPr>
              <a:t>Security and privacy of the data</a:t>
            </a:r>
          </a:p>
          <a:p>
            <a:pPr lvl="1">
              <a:lnSpc>
                <a:spcPct val="150000"/>
              </a:lnSpc>
              <a:buFont typeface="Courier New" pitchFamily="49" charset="0"/>
              <a:buChar char="o"/>
            </a:pPr>
            <a:r>
              <a:rPr lang="en-US" sz="2000" dirty="0">
                <a:latin typeface="Times New Roman" pitchFamily="18" charset="0"/>
                <a:cs typeface="Times New Roman" pitchFamily="18" charset="0"/>
              </a:rPr>
              <a:t>compatibility of the data with </a:t>
            </a:r>
            <a:r>
              <a:rPr lang="en-US" sz="2000" dirty="0" smtClean="0">
                <a:latin typeface="Times New Roman" pitchFamily="18" charset="0"/>
                <a:cs typeface="Times New Roman" pitchFamily="18" charset="0"/>
              </a:rPr>
              <a:t>our </a:t>
            </a:r>
            <a:r>
              <a:rPr lang="en-US" sz="2000" dirty="0">
                <a:latin typeface="Times New Roman" pitchFamily="18" charset="0"/>
                <a:cs typeface="Times New Roman" pitchFamily="18" charset="0"/>
              </a:rPr>
              <a:t>dashboard's design and layout</a:t>
            </a:r>
            <a:r>
              <a:rPr lang="en-US" sz="2000" dirty="0" smtClean="0">
                <a:latin typeface="Times New Roman" pitchFamily="18" charset="0"/>
                <a:cs typeface="Times New Roman" pitchFamily="18" charset="0"/>
              </a:rPr>
              <a:t>.</a:t>
            </a:r>
          </a:p>
          <a:p>
            <a:pPr lvl="1">
              <a:lnSpc>
                <a:spcPct val="150000"/>
              </a:lnSpc>
              <a:buFont typeface="Courier New" pitchFamily="49" charset="0"/>
              <a:buChar char="o"/>
            </a:pPr>
            <a:r>
              <a:rPr lang="en-US" sz="2000" dirty="0">
                <a:latin typeface="Times New Roman" pitchFamily="18" charset="0"/>
                <a:cs typeface="Times New Roman" pitchFamily="18" charset="0"/>
              </a:rPr>
              <a:t>consider the scalability of your data sources.</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11280475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856984" cy="6552728"/>
          </a:xfrm>
        </p:spPr>
        <p:txBody>
          <a:bodyPr>
            <a:normAutofit/>
          </a:bodyPr>
          <a:lstStyle/>
          <a:p>
            <a:r>
              <a:rPr lang="en-US" sz="2400" b="1" dirty="0">
                <a:latin typeface="Times New Roman" pitchFamily="18" charset="0"/>
                <a:cs typeface="Times New Roman" pitchFamily="18" charset="0"/>
              </a:rPr>
              <a:t>Design Tips for Creating Effective and Engaging </a:t>
            </a:r>
            <a:r>
              <a:rPr lang="en-US" sz="2400" b="1" dirty="0" smtClean="0">
                <a:latin typeface="Times New Roman" pitchFamily="18" charset="0"/>
                <a:cs typeface="Times New Roman" pitchFamily="18" charset="0"/>
              </a:rPr>
              <a:t>Dashboards</a:t>
            </a:r>
          </a:p>
          <a:p>
            <a:pPr>
              <a:buFont typeface="Courier New" pitchFamily="49" charset="0"/>
              <a:buChar char="o"/>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designing your Power BI dashboard, keep the following tips in mind:</a:t>
            </a:r>
          </a:p>
          <a:p>
            <a:pPr lvl="1"/>
            <a:r>
              <a:rPr lang="en-US" sz="2000" dirty="0">
                <a:latin typeface="Times New Roman" pitchFamily="18" charset="0"/>
                <a:cs typeface="Times New Roman" pitchFamily="18" charset="0"/>
              </a:rPr>
              <a:t>Choose the right chart type for your data</a:t>
            </a:r>
          </a:p>
          <a:p>
            <a:pPr lvl="1"/>
            <a:r>
              <a:rPr lang="en-US" sz="2000" dirty="0">
                <a:latin typeface="Times New Roman" pitchFamily="18" charset="0"/>
                <a:cs typeface="Times New Roman" pitchFamily="18" charset="0"/>
              </a:rPr>
              <a:t>Use colors effectively to highlight important data points</a:t>
            </a:r>
          </a:p>
          <a:p>
            <a:pPr lvl="1"/>
            <a:r>
              <a:rPr lang="en-US" sz="2000" dirty="0">
                <a:latin typeface="Times New Roman" pitchFamily="18" charset="0"/>
                <a:cs typeface="Times New Roman" pitchFamily="18" charset="0"/>
              </a:rPr>
              <a:t>Keep the dashboard simple and easy to read</a:t>
            </a:r>
          </a:p>
          <a:p>
            <a:pPr lvl="1"/>
            <a:r>
              <a:rPr lang="en-US" sz="2000" dirty="0">
                <a:latin typeface="Times New Roman" pitchFamily="18" charset="0"/>
                <a:cs typeface="Times New Roman" pitchFamily="18" charset="0"/>
              </a:rPr>
              <a:t>Use filters and slicers to enable interactivity</a:t>
            </a:r>
          </a:p>
          <a:p>
            <a:pPr lvl="1"/>
            <a:r>
              <a:rPr lang="en-US" sz="2000" dirty="0">
                <a:latin typeface="Times New Roman" pitchFamily="18" charset="0"/>
                <a:cs typeface="Times New Roman" pitchFamily="18" charset="0"/>
              </a:rPr>
              <a:t>Make sure the dashboard is optimized for the devices it will be viewed </a:t>
            </a:r>
            <a:r>
              <a:rPr lang="en-US" sz="2000" dirty="0" smtClean="0">
                <a:latin typeface="Times New Roman" pitchFamily="18" charset="0"/>
                <a:cs typeface="Times New Roman" pitchFamily="18" charset="0"/>
              </a:rPr>
              <a:t>on</a:t>
            </a:r>
          </a:p>
          <a:p>
            <a:pPr lvl="1"/>
            <a:r>
              <a:rPr lang="en-US" sz="2000" dirty="0">
                <a:latin typeface="Times New Roman" pitchFamily="18" charset="0"/>
                <a:cs typeface="Times New Roman" pitchFamily="18" charset="0"/>
              </a:rPr>
              <a:t>D</a:t>
            </a:r>
            <a:r>
              <a:rPr lang="en-US" sz="2000" dirty="0" smtClean="0">
                <a:latin typeface="Times New Roman" pitchFamily="18" charset="0"/>
                <a:cs typeface="Times New Roman" pitchFamily="18" charset="0"/>
              </a:rPr>
              <a:t>ata </a:t>
            </a:r>
            <a:r>
              <a:rPr lang="en-US" sz="2000" dirty="0">
                <a:latin typeface="Times New Roman" pitchFamily="18" charset="0"/>
                <a:cs typeface="Times New Roman" pitchFamily="18" charset="0"/>
              </a:rPr>
              <a:t>is presented in a logical and intuitive </a:t>
            </a:r>
            <a:r>
              <a:rPr lang="en-US" sz="2000" dirty="0" smtClean="0">
                <a:latin typeface="Times New Roman" pitchFamily="18" charset="0"/>
                <a:cs typeface="Times New Roman" pitchFamily="18" charset="0"/>
              </a:rPr>
              <a:t>manner (</a:t>
            </a:r>
            <a:r>
              <a:rPr lang="en-US" sz="2000" dirty="0">
                <a:latin typeface="Times New Roman" pitchFamily="18" charset="0"/>
                <a:cs typeface="Times New Roman" pitchFamily="18" charset="0"/>
              </a:rPr>
              <a:t>This means that the layout of the dashboard should be organized in a way that makes it easy for the user to understand the relationships between different data points</a:t>
            </a:r>
            <a:r>
              <a:rPr lang="en-US" sz="2000" dirty="0" smtClean="0">
                <a:latin typeface="Times New Roman" pitchFamily="18" charset="0"/>
                <a:cs typeface="Times New Roman" pitchFamily="18" charset="0"/>
              </a:rPr>
              <a:t>.)</a:t>
            </a:r>
          </a:p>
          <a:p>
            <a:pPr lvl="1"/>
            <a:r>
              <a:rPr lang="en-US" sz="2000" dirty="0">
                <a:latin typeface="Times New Roman" pitchFamily="18" charset="0"/>
                <a:cs typeface="Times New Roman" pitchFamily="18" charset="0"/>
              </a:rPr>
              <a:t>I</a:t>
            </a:r>
            <a:r>
              <a:rPr lang="en-US" sz="2000" dirty="0" smtClean="0">
                <a:latin typeface="Times New Roman" pitchFamily="18" charset="0"/>
                <a:cs typeface="Times New Roman" pitchFamily="18" charset="0"/>
              </a:rPr>
              <a:t>f </a:t>
            </a:r>
            <a:r>
              <a:rPr lang="en-US" sz="2000" dirty="0">
                <a:latin typeface="Times New Roman" pitchFamily="18" charset="0"/>
                <a:cs typeface="Times New Roman" pitchFamily="18" charset="0"/>
              </a:rPr>
              <a:t>the dashboard is intended for a broader audience, it may be necessary to include more general information that is easily understandable by everyone</a:t>
            </a:r>
            <a:r>
              <a:rPr lang="en-US" sz="2000" dirty="0"/>
              <a: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8683308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856984" cy="6552728"/>
          </a:xfrm>
        </p:spPr>
        <p:txBody>
          <a:bodyPr>
            <a:normAutofit/>
          </a:bodyPr>
          <a:lstStyle/>
          <a:p>
            <a:r>
              <a:rPr lang="en-US" sz="2800" b="1" dirty="0" smtClean="0">
                <a:latin typeface="Times New Roman" pitchFamily="18" charset="0"/>
                <a:cs typeface="Times New Roman" pitchFamily="18" charset="0"/>
              </a:rPr>
              <a:t>Advanced </a:t>
            </a:r>
            <a:r>
              <a:rPr lang="en-US" sz="2800" b="1" dirty="0">
                <a:latin typeface="Times New Roman" pitchFamily="18" charset="0"/>
                <a:cs typeface="Times New Roman" pitchFamily="18" charset="0"/>
              </a:rPr>
              <a:t>Features like Filters, </a:t>
            </a:r>
            <a:r>
              <a:rPr lang="en-US" sz="2800" b="1" dirty="0" smtClean="0">
                <a:latin typeface="Times New Roman" pitchFamily="18" charset="0"/>
                <a:cs typeface="Times New Roman" pitchFamily="18" charset="0"/>
              </a:rPr>
              <a:t>Slicer</a:t>
            </a:r>
            <a:r>
              <a:rPr lang="en-IN" sz="2800" b="1" dirty="0" smtClean="0">
                <a:latin typeface="Times New Roman" pitchFamily="18" charset="0"/>
                <a:cs typeface="Times New Roman" pitchFamily="18" charset="0"/>
              </a:rPr>
              <a:t>s</a:t>
            </a:r>
          </a:p>
          <a:p>
            <a:pPr>
              <a:lnSpc>
                <a:spcPct val="150000"/>
              </a:lnSpc>
              <a:buFont typeface="Courier New" pitchFamily="49" charset="0"/>
              <a:buChar char="o"/>
            </a:pPr>
            <a:r>
              <a:rPr lang="en-US" sz="2400" dirty="0">
                <a:latin typeface="Times New Roman" pitchFamily="18" charset="0"/>
                <a:cs typeface="Times New Roman" pitchFamily="18" charset="0"/>
              </a:rPr>
              <a:t>Filters and slicers are powerful tools that allow users to focus on specific data points in a </a:t>
            </a:r>
            <a:r>
              <a:rPr lang="en-US" sz="2400" dirty="0" smtClean="0">
                <a:latin typeface="Times New Roman" pitchFamily="18" charset="0"/>
                <a:cs typeface="Times New Roman" pitchFamily="18" charset="0"/>
              </a:rPr>
              <a:t>dashboard.</a:t>
            </a:r>
          </a:p>
          <a:p>
            <a:pPr>
              <a:lnSpc>
                <a:spcPct val="150000"/>
              </a:lnSpc>
              <a:buFont typeface="Courier New" pitchFamily="49" charset="0"/>
              <a:buChar char="o"/>
            </a:pPr>
            <a:r>
              <a:rPr lang="en-US" sz="2400" dirty="0" smtClean="0">
                <a:latin typeface="Times New Roman" pitchFamily="18" charset="0"/>
                <a:cs typeface="Times New Roman" pitchFamily="18" charset="0"/>
              </a:rPr>
              <a:t>Filters </a:t>
            </a:r>
            <a:r>
              <a:rPr lang="en-US" sz="2400" dirty="0">
                <a:latin typeface="Times New Roman" pitchFamily="18" charset="0"/>
                <a:cs typeface="Times New Roman" pitchFamily="18" charset="0"/>
              </a:rPr>
              <a:t>can be applied to individual visuals or to the entire dashboard, while slicers enable users to filter data across multiple visuals at once</a:t>
            </a:r>
            <a:r>
              <a:rPr lang="en-US" sz="2400" dirty="0" smtClean="0">
                <a:latin typeface="Times New Roman" pitchFamily="18" charset="0"/>
                <a:cs typeface="Times New Roman" pitchFamily="18" charset="0"/>
              </a:rPr>
              <a:t>.</a:t>
            </a:r>
          </a:p>
          <a:p>
            <a:pPr>
              <a:lnSpc>
                <a:spcPct val="150000"/>
              </a:lnSpc>
              <a:buFont typeface="Courier New" pitchFamily="49" charset="0"/>
              <a:buChar char="o"/>
            </a:pPr>
            <a:r>
              <a:rPr lang="en-US" sz="2400" dirty="0">
                <a:latin typeface="Times New Roman" pitchFamily="18" charset="0"/>
                <a:cs typeface="Times New Roman" pitchFamily="18" charset="0"/>
              </a:rPr>
              <a:t>These advanced features can help users gain deeper insights and make more informed decisions based on their data.</a:t>
            </a:r>
            <a:endParaRPr lang="en-US"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176304888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784976" cy="6480720"/>
          </a:xfrm>
        </p:spPr>
        <p:txBody>
          <a:bodyPr>
            <a:normAutofit/>
          </a:bodyPr>
          <a:lstStyle/>
          <a:p>
            <a:r>
              <a:rPr lang="en-US" sz="2400" b="1" dirty="0">
                <a:latin typeface="Times New Roman" pitchFamily="18" charset="0"/>
                <a:cs typeface="Times New Roman" pitchFamily="18" charset="0"/>
              </a:rPr>
              <a:t>To create an interactive dashboard in Power BI, follow these steps:</a:t>
            </a:r>
          </a:p>
          <a:p>
            <a:pPr lvl="1">
              <a:buFont typeface="Courier New" pitchFamily="49" charset="0"/>
              <a:buChar char="o"/>
            </a:pPr>
            <a:r>
              <a:rPr lang="en-US" sz="2000" dirty="0">
                <a:latin typeface="Times New Roman" pitchFamily="18" charset="0"/>
                <a:cs typeface="Times New Roman" pitchFamily="18" charset="0"/>
              </a:rPr>
              <a:t>Connect to your data sources</a:t>
            </a:r>
          </a:p>
          <a:p>
            <a:pPr lvl="1">
              <a:buFont typeface="Courier New" pitchFamily="49" charset="0"/>
              <a:buChar char="o"/>
            </a:pPr>
            <a:r>
              <a:rPr lang="en-US" sz="2000" dirty="0">
                <a:latin typeface="Times New Roman" pitchFamily="18" charset="0"/>
                <a:cs typeface="Times New Roman" pitchFamily="18" charset="0"/>
              </a:rPr>
              <a:t>Create a new dashboard</a:t>
            </a:r>
          </a:p>
          <a:p>
            <a:pPr lvl="1">
              <a:buFont typeface="Courier New" pitchFamily="49" charset="0"/>
              <a:buChar char="o"/>
            </a:pPr>
            <a:r>
              <a:rPr lang="en-US" sz="2000" dirty="0">
                <a:latin typeface="Times New Roman" pitchFamily="18" charset="0"/>
                <a:cs typeface="Times New Roman" pitchFamily="18" charset="0"/>
              </a:rPr>
              <a:t>Choose the visualizations you want to include</a:t>
            </a:r>
          </a:p>
          <a:p>
            <a:pPr lvl="1">
              <a:buFont typeface="Courier New" pitchFamily="49" charset="0"/>
              <a:buChar char="o"/>
            </a:pPr>
            <a:r>
              <a:rPr lang="en-US" sz="2000" dirty="0">
                <a:latin typeface="Times New Roman" pitchFamily="18" charset="0"/>
                <a:cs typeface="Times New Roman" pitchFamily="18" charset="0"/>
              </a:rPr>
              <a:t>Configure the visualizations using the formatting options</a:t>
            </a:r>
          </a:p>
          <a:p>
            <a:pPr lvl="1">
              <a:buFont typeface="Courier New" pitchFamily="49" charset="0"/>
              <a:buChar char="o"/>
            </a:pPr>
            <a:r>
              <a:rPr lang="en-US" sz="2000" dirty="0">
                <a:latin typeface="Times New Roman" pitchFamily="18" charset="0"/>
                <a:cs typeface="Times New Roman" pitchFamily="18" charset="0"/>
              </a:rPr>
              <a:t>Save and share your dashboard with others</a:t>
            </a:r>
          </a:p>
          <a:p>
            <a:r>
              <a:rPr lang="en-US" sz="2400" dirty="0">
                <a:latin typeface="Times New Roman" pitchFamily="18" charset="0"/>
                <a:cs typeface="Times New Roman" pitchFamily="18" charset="0"/>
              </a:rPr>
              <a:t>It's important to note that when creating an interactive dashboard in Power BI, you should consider the audience who will be using </a:t>
            </a:r>
            <a:r>
              <a:rPr lang="en-US" sz="2400" dirty="0" smtClean="0">
                <a:latin typeface="Times New Roman" pitchFamily="18" charset="0"/>
                <a:cs typeface="Times New Roman" pitchFamily="18" charset="0"/>
              </a:rPr>
              <a:t>it.</a:t>
            </a:r>
          </a:p>
          <a:p>
            <a:r>
              <a:rPr lang="en-US" sz="2400" dirty="0" smtClean="0">
                <a:latin typeface="Times New Roman" pitchFamily="18" charset="0"/>
                <a:cs typeface="Times New Roman" pitchFamily="18" charset="0"/>
              </a:rPr>
              <a:t>Think </a:t>
            </a:r>
            <a:r>
              <a:rPr lang="en-US" sz="2400" dirty="0">
                <a:latin typeface="Times New Roman" pitchFamily="18" charset="0"/>
                <a:cs typeface="Times New Roman" pitchFamily="18" charset="0"/>
              </a:rPr>
              <a:t>about what data is most relevant to them and how they will want to interact with </a:t>
            </a:r>
            <a:r>
              <a:rPr lang="en-US" sz="2400" dirty="0" smtClean="0">
                <a:latin typeface="Times New Roman" pitchFamily="18" charset="0"/>
                <a:cs typeface="Times New Roman" pitchFamily="18" charset="0"/>
              </a:rPr>
              <a:t>it.</a:t>
            </a:r>
          </a:p>
          <a:p>
            <a:r>
              <a:rPr lang="en-US" sz="2400" dirty="0" smtClean="0">
                <a:latin typeface="Times New Roman" pitchFamily="18" charset="0"/>
                <a:cs typeface="Times New Roman" pitchFamily="18" charset="0"/>
              </a:rPr>
              <a:t>Additionally</a:t>
            </a:r>
            <a:r>
              <a:rPr lang="en-US" sz="2400" dirty="0">
                <a:latin typeface="Times New Roman" pitchFamily="18" charset="0"/>
                <a:cs typeface="Times New Roman" pitchFamily="18" charset="0"/>
              </a:rPr>
              <a:t>, you can use Power BI's built-in features such as filters, slicers, and drill-</a:t>
            </a:r>
            <a:r>
              <a:rPr lang="en-US" sz="2400" dirty="0" err="1">
                <a:latin typeface="Times New Roman" pitchFamily="18" charset="0"/>
                <a:cs typeface="Times New Roman" pitchFamily="18" charset="0"/>
              </a:rPr>
              <a:t>throughs</a:t>
            </a:r>
            <a:r>
              <a:rPr lang="en-US" sz="2400" dirty="0">
                <a:latin typeface="Times New Roman" pitchFamily="18" charset="0"/>
                <a:cs typeface="Times New Roman" pitchFamily="18" charset="0"/>
              </a:rPr>
              <a:t> to enhance the interactivity of your dashboard and make it more user-friendly</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63219980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856984" cy="6480720"/>
          </a:xfrm>
        </p:spPr>
        <p:txBody>
          <a:bodyPr>
            <a:normAutofit/>
          </a:bodyPr>
          <a:lstStyle/>
          <a:p>
            <a:r>
              <a:rPr lang="en-US" b="1" dirty="0">
                <a:latin typeface="Times New Roman" pitchFamily="18" charset="0"/>
                <a:cs typeface="Times New Roman" pitchFamily="18" charset="0"/>
              </a:rPr>
              <a:t>Visualizations and chart </a:t>
            </a:r>
            <a:r>
              <a:rPr lang="en-US" b="1" dirty="0" smtClean="0">
                <a:latin typeface="Times New Roman" pitchFamily="18" charset="0"/>
                <a:cs typeface="Times New Roman" pitchFamily="18" charset="0"/>
              </a:rPr>
              <a:t>types</a:t>
            </a:r>
          </a:p>
          <a:p>
            <a:r>
              <a:rPr lang="en-US" sz="2400" b="1" dirty="0" smtClean="0">
                <a:latin typeface="Times New Roman" pitchFamily="18" charset="0"/>
                <a:cs typeface="Times New Roman" pitchFamily="18" charset="0"/>
              </a:rPr>
              <a:t>Area </a:t>
            </a:r>
            <a:r>
              <a:rPr lang="en-US" sz="2400" b="1" dirty="0">
                <a:latin typeface="Times New Roman" pitchFamily="18" charset="0"/>
                <a:cs typeface="Times New Roman" pitchFamily="18" charset="0"/>
              </a:rPr>
              <a:t>charts: Basic (Layered) and </a:t>
            </a:r>
            <a:r>
              <a:rPr lang="en-US" sz="2400" b="1" dirty="0" smtClean="0">
                <a:latin typeface="Times New Roman" pitchFamily="18" charset="0"/>
                <a:cs typeface="Times New Roman" pitchFamily="18" charset="0"/>
              </a:rPr>
              <a:t>Stacked</a:t>
            </a:r>
          </a:p>
          <a:p>
            <a:endParaRPr lang="en-US" sz="2400" b="1" dirty="0" smtClean="0">
              <a:latin typeface="Times New Roman" pitchFamily="18" charset="0"/>
              <a:cs typeface="Times New Roman" pitchFamily="18" charset="0"/>
            </a:endParaRPr>
          </a:p>
          <a:p>
            <a:endParaRPr lang="en-US" sz="2400" b="1" dirty="0">
              <a:latin typeface="Times New Roman" pitchFamily="18" charset="0"/>
              <a:cs typeface="Times New Roman" pitchFamily="18" charset="0"/>
            </a:endParaRPr>
          </a:p>
          <a:p>
            <a:endParaRPr lang="en-US" sz="2400" b="1" dirty="0" smtClean="0">
              <a:latin typeface="Times New Roman" pitchFamily="18" charset="0"/>
              <a:cs typeface="Times New Roman" pitchFamily="18" charset="0"/>
            </a:endParaRPr>
          </a:p>
          <a:p>
            <a:endParaRPr lang="en-US" sz="2400" b="1" dirty="0">
              <a:latin typeface="Times New Roman" pitchFamily="18" charset="0"/>
              <a:cs typeface="Times New Roman" pitchFamily="18" charset="0"/>
            </a:endParaRPr>
          </a:p>
          <a:p>
            <a:endParaRPr lang="en-US" sz="2400" b="1" dirty="0" smtClean="0">
              <a:latin typeface="Times New Roman" pitchFamily="18" charset="0"/>
              <a:cs typeface="Times New Roman" pitchFamily="18" charset="0"/>
            </a:endParaRPr>
          </a:p>
          <a:p>
            <a:endParaRPr lang="en-US" sz="2400" b="1" dirty="0">
              <a:latin typeface="Times New Roman" pitchFamily="18" charset="0"/>
              <a:cs typeface="Times New Roman" pitchFamily="18" charset="0"/>
            </a:endParaRPr>
          </a:p>
          <a:p>
            <a:endParaRPr lang="en-US" sz="2400" b="1" dirty="0" smtClean="0">
              <a:latin typeface="Times New Roman" pitchFamily="18" charset="0"/>
              <a:cs typeface="Times New Roman" pitchFamily="18" charset="0"/>
            </a:endParaRPr>
          </a:p>
          <a:p>
            <a:r>
              <a:rPr lang="en-US" sz="2000" dirty="0">
                <a:latin typeface="Times New Roman" pitchFamily="18" charset="0"/>
                <a:cs typeface="Times New Roman" pitchFamily="18" charset="0"/>
              </a:rPr>
              <a:t>The basic area chart is based on the line chart with the area between the axis and line filled in.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Area </a:t>
            </a:r>
            <a:r>
              <a:rPr lang="en-US" sz="2000" dirty="0">
                <a:latin typeface="Times New Roman" pitchFamily="18" charset="0"/>
                <a:cs typeface="Times New Roman" pitchFamily="18" charset="0"/>
              </a:rPr>
              <a:t>charts emphasize the magnitude of change over time, and can be used to draw attention to the total value across a trend.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example, data that represents profit over time can be plotted in an area chart to emphasize the total profit.</a:t>
            </a:r>
            <a:endParaRPr lang="en-US" sz="2000" b="1" dirty="0">
              <a:latin typeface="Times New Roman" pitchFamily="18" charset="0"/>
              <a:cs typeface="Times New Roman"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417" y="1291181"/>
            <a:ext cx="4763165" cy="2857899"/>
          </a:xfrm>
          <a:prstGeom prst="rect">
            <a:avLst/>
          </a:prstGeom>
        </p:spPr>
      </p:pic>
    </p:spTree>
    <p:extLst>
      <p:ext uri="{BB962C8B-B14F-4D97-AF65-F5344CB8AC3E}">
        <p14:creationId xmlns:p14="http://schemas.microsoft.com/office/powerpoint/2010/main" val="389921864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504" y="188640"/>
            <a:ext cx="8856984" cy="6480720"/>
          </a:xfrm>
        </p:spPr>
        <p:txBody>
          <a:bodyPr/>
          <a:lstStyle/>
          <a:p>
            <a:r>
              <a:rPr lang="en-IN" sz="2400" b="1" dirty="0">
                <a:latin typeface="Times New Roman" pitchFamily="18" charset="0"/>
                <a:cs typeface="Times New Roman" pitchFamily="18" charset="0"/>
              </a:rPr>
              <a:t>Bar and column </a:t>
            </a:r>
            <a:r>
              <a:rPr lang="en-IN" sz="2400" b="1" dirty="0" smtClean="0">
                <a:latin typeface="Times New Roman" pitchFamily="18" charset="0"/>
                <a:cs typeface="Times New Roman" pitchFamily="18" charset="0"/>
              </a:rPr>
              <a:t>charts</a:t>
            </a:r>
          </a:p>
          <a:p>
            <a:endParaRPr lang="en-IN" b="1" dirty="0"/>
          </a:p>
          <a:p>
            <a:endParaRPr lang="en-IN" b="1" dirty="0" smtClean="0"/>
          </a:p>
          <a:p>
            <a:endParaRPr lang="en-IN" b="1" dirty="0"/>
          </a:p>
          <a:p>
            <a:endParaRPr lang="en-IN" b="1" dirty="0" smtClean="0"/>
          </a:p>
          <a:p>
            <a:endParaRPr lang="en-IN" b="1" dirty="0"/>
          </a:p>
          <a:p>
            <a:endParaRPr lang="en-IN" b="1" dirty="0" smtClean="0"/>
          </a:p>
          <a:p>
            <a:endParaRPr lang="en-IN" b="1" dirty="0"/>
          </a:p>
          <a:p>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836712"/>
            <a:ext cx="4763165" cy="285789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331" y="3883469"/>
            <a:ext cx="4763165" cy="2857899"/>
          </a:xfrm>
          <a:prstGeom prst="rect">
            <a:avLst/>
          </a:prstGeom>
        </p:spPr>
      </p:pic>
    </p:spTree>
    <p:extLst>
      <p:ext uri="{BB962C8B-B14F-4D97-AF65-F5344CB8AC3E}">
        <p14:creationId xmlns:p14="http://schemas.microsoft.com/office/powerpoint/2010/main" val="25367954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6632"/>
            <a:ext cx="8856984" cy="6624736"/>
          </a:xfrm>
        </p:spPr>
        <p:txBody>
          <a:bodyPr>
            <a:normAutofit/>
          </a:bodyPr>
          <a:lstStyle/>
          <a:p>
            <a:pPr>
              <a:buFont typeface="Wingdings" pitchFamily="2" charset="2"/>
              <a:buChar char="Ø"/>
            </a:pPr>
            <a:r>
              <a:rPr lang="en-IN" b="1" dirty="0">
                <a:latin typeface="Times New Roman" pitchFamily="18" charset="0"/>
                <a:cs typeface="Times New Roman" pitchFamily="18" charset="0"/>
              </a:rPr>
              <a:t>Cards</a:t>
            </a:r>
          </a:p>
          <a:p>
            <a:r>
              <a:rPr lang="en-IN" sz="2400" b="1" dirty="0">
                <a:latin typeface="Times New Roman" pitchFamily="18" charset="0"/>
                <a:cs typeface="Times New Roman" pitchFamily="18" charset="0"/>
              </a:rPr>
              <a:t>Multi </a:t>
            </a:r>
            <a:r>
              <a:rPr lang="en-IN" sz="2400" b="1" dirty="0" smtClean="0">
                <a:latin typeface="Times New Roman" pitchFamily="18" charset="0"/>
                <a:cs typeface="Times New Roman" pitchFamily="18" charset="0"/>
              </a:rPr>
              <a:t>row - </a:t>
            </a:r>
            <a:r>
              <a:rPr lang="en-US" sz="2000" dirty="0">
                <a:latin typeface="Times New Roman" pitchFamily="18" charset="0"/>
                <a:cs typeface="Times New Roman" pitchFamily="18" charset="0"/>
              </a:rPr>
              <a:t>Multi row cards display one or more data points, one per row.</a:t>
            </a:r>
            <a:r>
              <a:rPr lang="en-IN" sz="2000" b="1" dirty="0" smtClean="0">
                <a:latin typeface="Times New Roman" pitchFamily="18" charset="0"/>
                <a:cs typeface="Times New Roman" pitchFamily="18" charset="0"/>
              </a:rPr>
              <a:t>   </a:t>
            </a:r>
            <a:endParaRPr lang="en-IN" sz="2000" b="1" dirty="0">
              <a:latin typeface="Times New Roman" pitchFamily="18" charset="0"/>
              <a:cs typeface="Times New Roman" pitchFamily="18" charset="0"/>
            </a:endParaRPr>
          </a:p>
          <a:p>
            <a:endParaRPr lang="en-IN" dirty="0" smtClean="0"/>
          </a:p>
          <a:p>
            <a:endParaRPr lang="en-IN" dirty="0"/>
          </a:p>
          <a:p>
            <a:endParaRPr lang="en-IN" dirty="0" smtClean="0"/>
          </a:p>
          <a:p>
            <a:r>
              <a:rPr lang="en-IN" sz="2400" b="1" dirty="0" smtClean="0">
                <a:latin typeface="Times New Roman" pitchFamily="18" charset="0"/>
                <a:cs typeface="Times New Roman" pitchFamily="18" charset="0"/>
              </a:rPr>
              <a:t>Single </a:t>
            </a:r>
            <a:r>
              <a:rPr lang="en-IN" sz="2400" b="1" dirty="0">
                <a:latin typeface="Times New Roman" pitchFamily="18" charset="0"/>
                <a:cs typeface="Times New Roman" pitchFamily="18" charset="0"/>
              </a:rPr>
              <a:t>number</a:t>
            </a:r>
          </a:p>
          <a:p>
            <a:pPr>
              <a:buFont typeface="Courier New" pitchFamily="49" charset="0"/>
              <a:buChar char="o"/>
            </a:pPr>
            <a:r>
              <a:rPr lang="en-US" sz="2000" dirty="0">
                <a:latin typeface="Times New Roman" pitchFamily="18" charset="0"/>
                <a:cs typeface="Times New Roman" pitchFamily="18" charset="0"/>
              </a:rPr>
              <a:t>Single number cards display a single fact, a single data point.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Sometimes </a:t>
            </a:r>
            <a:r>
              <a:rPr lang="en-US" sz="2000" dirty="0">
                <a:latin typeface="Times New Roman" pitchFamily="18" charset="0"/>
                <a:cs typeface="Times New Roman" pitchFamily="18" charset="0"/>
              </a:rPr>
              <a:t>a single number is the most important thing you want to track in your Power BI dashboard or report, such as total sales, market share year over year, or total </a:t>
            </a:r>
            <a:r>
              <a:rPr lang="en-US" sz="2000" dirty="0" smtClean="0">
                <a:latin typeface="Times New Roman" pitchFamily="18" charset="0"/>
                <a:cs typeface="Times New Roman" pitchFamily="18" charset="0"/>
              </a:rPr>
              <a:t>number of sections.</a:t>
            </a:r>
            <a:endParaRPr lang="en-IN" sz="2000" dirty="0" smtClean="0">
              <a:latin typeface="Times New Roman" pitchFamily="18" charset="0"/>
              <a:cs typeface="Times New Roman" pitchFamily="18" charset="0"/>
            </a:endParaRPr>
          </a:p>
          <a:p>
            <a:endParaRPr lang="en-IN" dirty="0"/>
          </a:p>
          <a:p>
            <a:endParaRPr lang="en-IN" dirty="0" smtClean="0"/>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726" y="1124744"/>
            <a:ext cx="3048426" cy="209579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4509120"/>
            <a:ext cx="3048426" cy="2095793"/>
          </a:xfrm>
          <a:prstGeom prst="rect">
            <a:avLst/>
          </a:prstGeom>
        </p:spPr>
      </p:pic>
    </p:spTree>
    <p:extLst>
      <p:ext uri="{BB962C8B-B14F-4D97-AF65-F5344CB8AC3E}">
        <p14:creationId xmlns:p14="http://schemas.microsoft.com/office/powerpoint/2010/main" val="156420888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928992" cy="6552728"/>
          </a:xfrm>
        </p:spPr>
        <p:txBody>
          <a:bodyPr>
            <a:normAutofit fontScale="92500" lnSpcReduction="20000"/>
          </a:bodyPr>
          <a:lstStyle/>
          <a:p>
            <a:r>
              <a:rPr lang="en-IN" b="1" dirty="0"/>
              <a:t>Combo </a:t>
            </a:r>
            <a:r>
              <a:rPr lang="en-IN" b="1" dirty="0" smtClean="0"/>
              <a:t>charts</a:t>
            </a:r>
          </a:p>
          <a:p>
            <a:endParaRPr lang="en-IN" b="1" dirty="0" smtClean="0"/>
          </a:p>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A </a:t>
            </a:r>
            <a:r>
              <a:rPr lang="en-US" sz="2200" dirty="0">
                <a:latin typeface="Times New Roman" pitchFamily="18" charset="0"/>
                <a:cs typeface="Times New Roman" pitchFamily="18" charset="0"/>
              </a:rPr>
              <a:t>combo chart combines a column chart and a line </a:t>
            </a:r>
            <a:r>
              <a:rPr lang="en-US" sz="2200" dirty="0" smtClean="0">
                <a:latin typeface="Times New Roman" pitchFamily="18" charset="0"/>
                <a:cs typeface="Times New Roman" pitchFamily="18" charset="0"/>
              </a:rPr>
              <a:t>chart.</a:t>
            </a:r>
          </a:p>
          <a:p>
            <a:r>
              <a:rPr lang="en-US" sz="2200" dirty="0" smtClean="0">
                <a:latin typeface="Times New Roman" pitchFamily="18" charset="0"/>
                <a:cs typeface="Times New Roman" pitchFamily="18" charset="0"/>
              </a:rPr>
              <a:t>Combining </a:t>
            </a:r>
            <a:r>
              <a:rPr lang="en-US" sz="2200" dirty="0">
                <a:latin typeface="Times New Roman" pitchFamily="18" charset="0"/>
                <a:cs typeface="Times New Roman" pitchFamily="18" charset="0"/>
              </a:rPr>
              <a:t>the two charts into one lets you make a quicker comparison of the </a:t>
            </a:r>
            <a:r>
              <a:rPr lang="en-US" sz="2200" dirty="0" smtClean="0">
                <a:latin typeface="Times New Roman" pitchFamily="18" charset="0"/>
                <a:cs typeface="Times New Roman" pitchFamily="18" charset="0"/>
              </a:rPr>
              <a:t>data.</a:t>
            </a:r>
          </a:p>
          <a:p>
            <a:r>
              <a:rPr lang="en-US" sz="2200" dirty="0" smtClean="0">
                <a:latin typeface="Times New Roman" pitchFamily="18" charset="0"/>
                <a:cs typeface="Times New Roman" pitchFamily="18" charset="0"/>
              </a:rPr>
              <a:t>Combo </a:t>
            </a:r>
            <a:r>
              <a:rPr lang="en-US" sz="2200" dirty="0">
                <a:latin typeface="Times New Roman" pitchFamily="18" charset="0"/>
                <a:cs typeface="Times New Roman" pitchFamily="18" charset="0"/>
              </a:rPr>
              <a:t>charts can have one or two Y axes, so be sure to look closely.</a:t>
            </a:r>
          </a:p>
          <a:p>
            <a:pPr>
              <a:buFont typeface="Wingdings" pitchFamily="2" charset="2"/>
              <a:buChar char="§"/>
            </a:pPr>
            <a:r>
              <a:rPr lang="en-US" sz="2200" dirty="0">
                <a:latin typeface="Times New Roman" pitchFamily="18" charset="0"/>
                <a:cs typeface="Times New Roman" pitchFamily="18" charset="0"/>
              </a:rPr>
              <a:t>Combo charts are a great choice:</a:t>
            </a:r>
          </a:p>
          <a:p>
            <a:pPr>
              <a:buFont typeface="Courier New" pitchFamily="49" charset="0"/>
              <a:buChar char="o"/>
            </a:pPr>
            <a:r>
              <a:rPr lang="en-US" sz="2200" dirty="0">
                <a:latin typeface="Times New Roman" pitchFamily="18" charset="0"/>
                <a:cs typeface="Times New Roman" pitchFamily="18" charset="0"/>
              </a:rPr>
              <a:t>When you have a line chart and a column chart with the same X axis.</a:t>
            </a:r>
          </a:p>
          <a:p>
            <a:pPr>
              <a:buFont typeface="Courier New" pitchFamily="49" charset="0"/>
              <a:buChar char="o"/>
            </a:pPr>
            <a:r>
              <a:rPr lang="en-US" sz="2200" dirty="0">
                <a:latin typeface="Times New Roman" pitchFamily="18" charset="0"/>
                <a:cs typeface="Times New Roman" pitchFamily="18" charset="0"/>
              </a:rPr>
              <a:t>To compare multiple measures with different value ranges.</a:t>
            </a:r>
          </a:p>
          <a:p>
            <a:pPr>
              <a:buFont typeface="Courier New" pitchFamily="49" charset="0"/>
              <a:buChar char="o"/>
            </a:pPr>
            <a:r>
              <a:rPr lang="en-US" sz="2200" dirty="0">
                <a:latin typeface="Times New Roman" pitchFamily="18" charset="0"/>
                <a:cs typeface="Times New Roman" pitchFamily="18" charset="0"/>
              </a:rPr>
              <a:t>To illustrate the correlation between two measures in one visual.</a:t>
            </a:r>
          </a:p>
          <a:p>
            <a:pPr>
              <a:buFont typeface="Courier New" pitchFamily="49" charset="0"/>
              <a:buChar char="o"/>
            </a:pPr>
            <a:r>
              <a:rPr lang="en-US" sz="2200" dirty="0">
                <a:latin typeface="Times New Roman" pitchFamily="18" charset="0"/>
                <a:cs typeface="Times New Roman" pitchFamily="18" charset="0"/>
              </a:rPr>
              <a:t>To check whether one measure meets the target which is defined by another measure.</a:t>
            </a:r>
          </a:p>
          <a:p>
            <a:pPr>
              <a:buFont typeface="Courier New" pitchFamily="49" charset="0"/>
              <a:buChar char="o"/>
            </a:pPr>
            <a:r>
              <a:rPr lang="en-US" sz="2200" dirty="0">
                <a:latin typeface="Times New Roman" pitchFamily="18" charset="0"/>
                <a:cs typeface="Times New Roman" pitchFamily="18" charset="0"/>
              </a:rPr>
              <a:t>To conserve canvas space</a:t>
            </a:r>
            <a:r>
              <a:rPr lang="en-US" sz="2200" dirty="0" smtClean="0">
                <a:latin typeface="Times New Roman" pitchFamily="18" charset="0"/>
                <a:cs typeface="Times New Roman" pitchFamily="18" charset="0"/>
              </a:rPr>
              <a:t>.</a:t>
            </a:r>
            <a:endParaRPr lang="en-IN" sz="2200" b="1" dirty="0">
              <a:latin typeface="Times New Roman" pitchFamily="18" charset="0"/>
              <a:cs typeface="Times New Roman" pitchFamily="18" charset="0"/>
            </a:endParaRPr>
          </a:p>
          <a:p>
            <a:pPr marL="0" indent="0">
              <a:buNone/>
            </a:pP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83069"/>
            <a:ext cx="5976664" cy="2857899"/>
          </a:xfrm>
          <a:prstGeom prst="rect">
            <a:avLst/>
          </a:prstGeom>
        </p:spPr>
      </p:pic>
    </p:spTree>
    <p:extLst>
      <p:ext uri="{BB962C8B-B14F-4D97-AF65-F5344CB8AC3E}">
        <p14:creationId xmlns:p14="http://schemas.microsoft.com/office/powerpoint/2010/main" val="42461358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6632"/>
            <a:ext cx="8856984" cy="6624736"/>
          </a:xfrm>
        </p:spPr>
        <p:txBody>
          <a:bodyPr/>
          <a:lstStyle/>
          <a:p>
            <a:r>
              <a:rPr lang="en-IN" b="1" dirty="0"/>
              <a:t>Decomposition </a:t>
            </a:r>
            <a:r>
              <a:rPr lang="en-IN" b="1" dirty="0" smtClean="0"/>
              <a:t>tree</a:t>
            </a:r>
            <a:endParaRPr lang="en-US" dirty="0" smtClean="0"/>
          </a:p>
          <a:p>
            <a:pPr>
              <a:buFont typeface="Courier New" pitchFamily="49" charset="0"/>
              <a:buChar char="o"/>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decomposition tree visual lets you visualize data across multiple </a:t>
            </a:r>
            <a:r>
              <a:rPr lang="en-US" sz="2000" dirty="0" smtClean="0">
                <a:latin typeface="Times New Roman" pitchFamily="18" charset="0"/>
                <a:cs typeface="Times New Roman" pitchFamily="18" charset="0"/>
              </a:rPr>
              <a:t>dimensions.</a:t>
            </a:r>
          </a:p>
          <a:p>
            <a:pPr>
              <a:buFont typeface="Courier New" pitchFamily="49" charset="0"/>
              <a:buChar char="o"/>
            </a:pPr>
            <a:r>
              <a:rPr lang="en-US" sz="2000" dirty="0" smtClean="0">
                <a:latin typeface="Times New Roman" pitchFamily="18" charset="0"/>
                <a:cs typeface="Times New Roman" pitchFamily="18" charset="0"/>
              </a:rPr>
              <a:t>It </a:t>
            </a:r>
            <a:r>
              <a:rPr lang="en-US" sz="2000" dirty="0">
                <a:latin typeface="Times New Roman" pitchFamily="18" charset="0"/>
                <a:cs typeface="Times New Roman" pitchFamily="18" charset="0"/>
              </a:rPr>
              <a:t>automatically aggregates data and enables drilling down into your dimensions in any order.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It </a:t>
            </a:r>
            <a:r>
              <a:rPr lang="en-US" sz="2000" dirty="0">
                <a:latin typeface="Times New Roman" pitchFamily="18" charset="0"/>
                <a:cs typeface="Times New Roman" pitchFamily="18" charset="0"/>
              </a:rPr>
              <a:t>is also an artificial intelligence (AI) visualization, so you can ask it to find the next dimension to drill down into based on certain criteria.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makes it a valuable tool for ad hoc exploration and conducting root cause analysis</a:t>
            </a:r>
            <a:r>
              <a:rPr lang="en-US" sz="2000" dirty="0" smtClean="0">
                <a:latin typeface="Times New Roman" pitchFamily="18" charset="0"/>
                <a:cs typeface="Times New Roman" pitchFamily="18" charset="0"/>
              </a:rPr>
              <a:t>.</a:t>
            </a:r>
          </a:p>
          <a:p>
            <a:endParaRPr lang="en-IN" sz="20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967" y="2924945"/>
            <a:ext cx="6686457" cy="3744415"/>
          </a:xfrm>
          <a:prstGeom prst="rect">
            <a:avLst/>
          </a:prstGeom>
        </p:spPr>
      </p:pic>
    </p:spTree>
    <p:extLst>
      <p:ext uri="{BB962C8B-B14F-4D97-AF65-F5344CB8AC3E}">
        <p14:creationId xmlns:p14="http://schemas.microsoft.com/office/powerpoint/2010/main" val="25433675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Power </a:t>
            </a:r>
            <a:r>
              <a:rPr lang="en-US" sz="3600" dirty="0" smtClean="0">
                <a:latin typeface="Times New Roman" pitchFamily="18" charset="0"/>
                <a:cs typeface="Times New Roman" pitchFamily="18" charset="0"/>
              </a:rPr>
              <a:t>Map</a:t>
            </a:r>
            <a:endParaRPr lang="en-IN" sz="3600" dirty="0"/>
          </a:p>
        </p:txBody>
      </p:sp>
      <p:sp>
        <p:nvSpPr>
          <p:cNvPr id="3" name="Content Placeholder 2"/>
          <p:cNvSpPr>
            <a:spLocks noGrp="1"/>
          </p:cNvSpPr>
          <p:nvPr>
            <p:ph idx="1"/>
          </p:nvPr>
        </p:nvSpPr>
        <p:spPr/>
        <p:txBody>
          <a:bodyPr>
            <a:normAutofit/>
          </a:bodyPr>
          <a:lstStyle/>
          <a:p>
            <a:pPr>
              <a:buFont typeface="Courier New" pitchFamily="49" charset="0"/>
              <a:buChar char="o"/>
            </a:pPr>
            <a:r>
              <a:rPr lang="en-US" sz="2400" dirty="0">
                <a:latin typeface="Times New Roman" pitchFamily="18" charset="0"/>
                <a:cs typeface="Times New Roman" pitchFamily="18" charset="0"/>
              </a:rPr>
              <a:t>A power map lets you discover insights you might not see in traditional two-dimensional (2-D) tables and charts. </a:t>
            </a:r>
            <a:endParaRPr lang="en-US" sz="2400" dirty="0" smtClean="0">
              <a:latin typeface="Times New Roman" pitchFamily="18" charset="0"/>
              <a:cs typeface="Times New Roman" pitchFamily="18" charset="0"/>
            </a:endParaRPr>
          </a:p>
          <a:p>
            <a:pPr>
              <a:buFont typeface="Courier New" pitchFamily="49" charset="0"/>
              <a:buChar char="o"/>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Power Map, you can plot geographic and temporal data on a 3-D globe or custom map, show it over time, and create visual tours you can share with other people.</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3228323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6632"/>
            <a:ext cx="8856984" cy="6624736"/>
          </a:xfrm>
        </p:spPr>
        <p:txBody>
          <a:bodyPr>
            <a:normAutofit/>
          </a:bodyPr>
          <a:lstStyle/>
          <a:p>
            <a:r>
              <a:rPr lang="en-IN" sz="2400" b="1" dirty="0">
                <a:latin typeface="Times New Roman" pitchFamily="18" charset="0"/>
                <a:cs typeface="Times New Roman" pitchFamily="18" charset="0"/>
              </a:rPr>
              <a:t>Doughnut </a:t>
            </a:r>
            <a:r>
              <a:rPr lang="en-IN" sz="2400" b="1" dirty="0" smtClean="0">
                <a:latin typeface="Times New Roman" pitchFamily="18" charset="0"/>
                <a:cs typeface="Times New Roman" pitchFamily="18" charset="0"/>
              </a:rPr>
              <a:t>charts</a:t>
            </a:r>
          </a:p>
          <a:p>
            <a:pPr>
              <a:buFont typeface="Courier New" pitchFamily="49" charset="0"/>
              <a:buChar char="o"/>
            </a:pPr>
            <a:r>
              <a:rPr lang="en-US" sz="2000" dirty="0">
                <a:latin typeface="Times New Roman" pitchFamily="18" charset="0"/>
                <a:cs typeface="Times New Roman" pitchFamily="18" charset="0"/>
              </a:rPr>
              <a:t>Doughnut charts are similar to pie charts.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They </a:t>
            </a:r>
            <a:r>
              <a:rPr lang="en-US" sz="2000" dirty="0">
                <a:latin typeface="Times New Roman" pitchFamily="18" charset="0"/>
                <a:cs typeface="Times New Roman" pitchFamily="18" charset="0"/>
              </a:rPr>
              <a:t>show the relationship of parts to a whole.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only difference is that the center is blank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and </a:t>
            </a:r>
            <a:r>
              <a:rPr lang="en-US" sz="2000" dirty="0">
                <a:latin typeface="Times New Roman" pitchFamily="18" charset="0"/>
                <a:cs typeface="Times New Roman" pitchFamily="18" charset="0"/>
              </a:rPr>
              <a:t>allows space for a label or icon.</a:t>
            </a:r>
            <a:endParaRPr lang="en-IN" sz="2000" b="1" dirty="0" smtClean="0">
              <a:latin typeface="Times New Roman" pitchFamily="18" charset="0"/>
              <a:cs typeface="Times New Roman" pitchFamily="18" charset="0"/>
            </a:endParaRPr>
          </a:p>
          <a:p>
            <a:endParaRPr lang="en-IN" sz="2400" b="1" dirty="0" smtClean="0">
              <a:latin typeface="Times New Roman" pitchFamily="18" charset="0"/>
              <a:cs typeface="Times New Roman" pitchFamily="18" charset="0"/>
            </a:endParaRPr>
          </a:p>
          <a:p>
            <a:pPr marL="0" indent="0">
              <a:buNone/>
            </a:pPr>
            <a:endParaRPr lang="en-IN" sz="2400" b="1" dirty="0" smtClean="0">
              <a:latin typeface="Times New Roman" pitchFamily="18" charset="0"/>
              <a:cs typeface="Times New Roman" pitchFamily="18" charset="0"/>
            </a:endParaRPr>
          </a:p>
          <a:p>
            <a:r>
              <a:rPr lang="en-IN" sz="2400" b="1" dirty="0" smtClean="0"/>
              <a:t>KPIs</a:t>
            </a:r>
          </a:p>
          <a:p>
            <a:r>
              <a:rPr lang="en-US" sz="2000" dirty="0">
                <a:latin typeface="Times New Roman" pitchFamily="18" charset="0"/>
                <a:cs typeface="Times New Roman" pitchFamily="18" charset="0"/>
              </a:rPr>
              <a:t>A Key Performance Indicator (KPI) is a </a:t>
            </a:r>
            <a:r>
              <a:rPr lang="en-US" sz="2000" dirty="0" smtClean="0">
                <a:latin typeface="Times New Roman" pitchFamily="18" charset="0"/>
                <a:cs typeface="Times New Roman" pitchFamily="18" charset="0"/>
              </a:rPr>
              <a:t>visual</a:t>
            </a:r>
          </a:p>
          <a:p>
            <a:pPr marL="0" indent="0">
              <a:buNone/>
            </a:pPr>
            <a:r>
              <a:rPr lang="en-US" sz="2000" dirty="0" smtClean="0">
                <a:latin typeface="Times New Roman" pitchFamily="18" charset="0"/>
                <a:cs typeface="Times New Roman" pitchFamily="18" charset="0"/>
              </a:rPr>
              <a:t>      cue </a:t>
            </a:r>
            <a:r>
              <a:rPr lang="en-US" sz="2000" dirty="0">
                <a:latin typeface="Times New Roman" pitchFamily="18" charset="0"/>
                <a:cs typeface="Times New Roman" pitchFamily="18" charset="0"/>
              </a:rPr>
              <a:t>that communicates the amount of </a:t>
            </a:r>
            <a:r>
              <a:rPr lang="en-US" sz="2000" dirty="0" smtClean="0">
                <a:latin typeface="Times New Roman" pitchFamily="18" charset="0"/>
                <a:cs typeface="Times New Roman" pitchFamily="18" charset="0"/>
              </a:rPr>
              <a:t>progress</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made </a:t>
            </a:r>
            <a:r>
              <a:rPr lang="en-US" sz="2000" dirty="0">
                <a:latin typeface="Times New Roman" pitchFamily="18" charset="0"/>
                <a:cs typeface="Times New Roman" pitchFamily="18" charset="0"/>
              </a:rPr>
              <a:t>toward a measurable goal.</a:t>
            </a:r>
          </a:p>
          <a:p>
            <a:r>
              <a:rPr lang="en-US" sz="2000" dirty="0">
                <a:latin typeface="Times New Roman" pitchFamily="18" charset="0"/>
                <a:cs typeface="Times New Roman" pitchFamily="18" charset="0"/>
              </a:rPr>
              <a:t>KPIs are a great choice:</a:t>
            </a:r>
          </a:p>
          <a:p>
            <a:pPr>
              <a:buFont typeface="Courier New" pitchFamily="49" charset="0"/>
              <a:buChar char="o"/>
            </a:pPr>
            <a:r>
              <a:rPr lang="en-US" sz="2000" dirty="0">
                <a:latin typeface="Times New Roman" pitchFamily="18" charset="0"/>
                <a:cs typeface="Times New Roman" pitchFamily="18" charset="0"/>
              </a:rPr>
              <a:t>To measure progress </a:t>
            </a:r>
            <a:endParaRPr lang="en-US" sz="2000" dirty="0" smtClean="0">
              <a:latin typeface="Times New Roman" pitchFamily="18" charset="0"/>
              <a:cs typeface="Times New Roman" pitchFamily="18" charset="0"/>
            </a:endParaRP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what am I ahead or behind on?).</a:t>
            </a:r>
          </a:p>
          <a:p>
            <a:pPr>
              <a:buFont typeface="Courier New" pitchFamily="49" charset="0"/>
              <a:buChar char="o"/>
            </a:pPr>
            <a:r>
              <a:rPr lang="en-US" sz="2000" dirty="0">
                <a:latin typeface="Times New Roman" pitchFamily="18" charset="0"/>
                <a:cs typeface="Times New Roman" pitchFamily="18" charset="0"/>
              </a:rPr>
              <a:t>To measure distance to a </a:t>
            </a:r>
            <a:r>
              <a:rPr lang="en-US" sz="2000" dirty="0" smtClean="0">
                <a:latin typeface="Times New Roman" pitchFamily="18" charset="0"/>
                <a:cs typeface="Times New Roman" pitchFamily="18" charset="0"/>
              </a:rPr>
              <a:t>metric.</a:t>
            </a:r>
            <a:endParaRPr lang="en-US" sz="20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087" y="188640"/>
            <a:ext cx="3696409" cy="22178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4329" y="4101265"/>
            <a:ext cx="4280159" cy="2568095"/>
          </a:xfrm>
          <a:prstGeom prst="rect">
            <a:avLst/>
          </a:prstGeom>
        </p:spPr>
      </p:pic>
    </p:spTree>
    <p:extLst>
      <p:ext uri="{BB962C8B-B14F-4D97-AF65-F5344CB8AC3E}">
        <p14:creationId xmlns:p14="http://schemas.microsoft.com/office/powerpoint/2010/main" val="255455212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6632"/>
            <a:ext cx="8928992" cy="6624736"/>
          </a:xfrm>
        </p:spPr>
        <p:txBody>
          <a:bodyPr>
            <a:normAutofit/>
          </a:bodyPr>
          <a:lstStyle/>
          <a:p>
            <a:r>
              <a:rPr lang="en-IN" sz="2400" b="1" dirty="0">
                <a:latin typeface="Times New Roman" pitchFamily="18" charset="0"/>
                <a:cs typeface="Times New Roman" pitchFamily="18" charset="0"/>
              </a:rPr>
              <a:t>Funnel charts</a:t>
            </a:r>
          </a:p>
          <a:p>
            <a:pPr>
              <a:buFont typeface="Courier New" pitchFamily="49" charset="0"/>
              <a:buChar char="o"/>
            </a:pPr>
            <a:r>
              <a:rPr lang="en-US" sz="2000" dirty="0">
                <a:latin typeface="Times New Roman" pitchFamily="18" charset="0"/>
                <a:cs typeface="Times New Roman" pitchFamily="18" charset="0"/>
              </a:rPr>
              <a:t>Funnels help visualize a process that has stages, and items flow sequentially from one stage to the </a:t>
            </a:r>
            <a:r>
              <a:rPr lang="en-US" sz="2000" dirty="0" smtClean="0">
                <a:latin typeface="Times New Roman" pitchFamily="18" charset="0"/>
                <a:cs typeface="Times New Roman" pitchFamily="18" charset="0"/>
              </a:rPr>
              <a:t>next.</a:t>
            </a:r>
          </a:p>
          <a:p>
            <a:pPr>
              <a:buFont typeface="Courier New" pitchFamily="49" charset="0"/>
              <a:buChar char="o"/>
            </a:pPr>
            <a:r>
              <a:rPr lang="en-US" sz="2000" dirty="0" smtClean="0">
                <a:latin typeface="Times New Roman" pitchFamily="18" charset="0"/>
                <a:cs typeface="Times New Roman" pitchFamily="18" charset="0"/>
              </a:rPr>
              <a:t>For </a:t>
            </a:r>
            <a:r>
              <a:rPr lang="en-US" sz="2000" dirty="0">
                <a:latin typeface="Times New Roman" pitchFamily="18" charset="0"/>
                <a:cs typeface="Times New Roman" pitchFamily="18" charset="0"/>
              </a:rPr>
              <a:t>example, a sales funnel that tracks customers through stages: Lead &gt; Qualified Lead &gt; Prospect &gt; Contract &gt; </a:t>
            </a:r>
            <a:r>
              <a:rPr lang="en-US" sz="2000" dirty="0" smtClean="0">
                <a:latin typeface="Times New Roman" pitchFamily="18" charset="0"/>
                <a:cs typeface="Times New Roman" pitchFamily="18" charset="0"/>
              </a:rPr>
              <a:t>Close.</a:t>
            </a:r>
          </a:p>
          <a:p>
            <a:pPr>
              <a:buFont typeface="Courier New" pitchFamily="49" charset="0"/>
              <a:buChar char="o"/>
            </a:pPr>
            <a:r>
              <a:rPr lang="en-US" sz="2000" dirty="0" smtClean="0">
                <a:latin typeface="Times New Roman" pitchFamily="18" charset="0"/>
                <a:cs typeface="Times New Roman" pitchFamily="18" charset="0"/>
              </a:rPr>
              <a:t>At </a:t>
            </a:r>
            <a:r>
              <a:rPr lang="en-US" sz="2000" dirty="0">
                <a:latin typeface="Times New Roman" pitchFamily="18" charset="0"/>
                <a:cs typeface="Times New Roman" pitchFamily="18" charset="0"/>
              </a:rPr>
              <a:t>a glance, the shape of the funnel conveys the health of the process you're </a:t>
            </a:r>
            <a:r>
              <a:rPr lang="en-US" sz="2000" dirty="0" smtClean="0">
                <a:latin typeface="Times New Roman" pitchFamily="18" charset="0"/>
                <a:cs typeface="Times New Roman" pitchFamily="18" charset="0"/>
              </a:rPr>
              <a:t>tracking.</a:t>
            </a:r>
          </a:p>
          <a:p>
            <a:pPr>
              <a:buFont typeface="Courier New" pitchFamily="49" charset="0"/>
              <a:buChar char="o"/>
            </a:pPr>
            <a:r>
              <a:rPr lang="en-US" sz="2000" dirty="0" smtClean="0">
                <a:latin typeface="Times New Roman" pitchFamily="18" charset="0"/>
                <a:cs typeface="Times New Roman" pitchFamily="18" charset="0"/>
              </a:rPr>
              <a:t>Each </a:t>
            </a:r>
            <a:r>
              <a:rPr lang="en-US" sz="2000" dirty="0">
                <a:latin typeface="Times New Roman" pitchFamily="18" charset="0"/>
                <a:cs typeface="Times New Roman" pitchFamily="18" charset="0"/>
              </a:rPr>
              <a:t>funnel stage represents a percentage of the total. So, in most cases, a funnel chart is shaped like a funnel -- with the first stage being the largest, and each subsequent stage smaller than its predecessor.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A </a:t>
            </a:r>
            <a:r>
              <a:rPr lang="en-US" sz="2000" dirty="0">
                <a:latin typeface="Times New Roman" pitchFamily="18" charset="0"/>
                <a:cs typeface="Times New Roman" pitchFamily="18" charset="0"/>
              </a:rPr>
              <a:t>pear-shaped funnel is also useful -- it can identify a problem in the </a:t>
            </a:r>
            <a:r>
              <a:rPr lang="en-US" sz="2000" dirty="0" smtClean="0">
                <a:latin typeface="Times New Roman" pitchFamily="18" charset="0"/>
                <a:cs typeface="Times New Roman" pitchFamily="18" charset="0"/>
              </a:rPr>
              <a:t>process.</a:t>
            </a:r>
          </a:p>
          <a:p>
            <a:pPr>
              <a:buFont typeface="Courier New" pitchFamily="49" charset="0"/>
              <a:buChar char="o"/>
            </a:pPr>
            <a:r>
              <a:rPr lang="en-US" sz="2000" dirty="0" smtClean="0">
                <a:latin typeface="Times New Roman" pitchFamily="18" charset="0"/>
                <a:cs typeface="Times New Roman" pitchFamily="18" charset="0"/>
              </a:rPr>
              <a:t>But </a:t>
            </a:r>
            <a:r>
              <a:rPr lang="en-US" sz="2000" dirty="0">
                <a:latin typeface="Times New Roman" pitchFamily="18" charset="0"/>
                <a:cs typeface="Times New Roman" pitchFamily="18" charset="0"/>
              </a:rPr>
              <a:t>typically, the first stage, the "intake" stage, is the largest</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489" y="4361912"/>
            <a:ext cx="3965759" cy="2379456"/>
          </a:xfrm>
          <a:prstGeom prst="rect">
            <a:avLst/>
          </a:prstGeom>
        </p:spPr>
      </p:pic>
    </p:spTree>
    <p:extLst>
      <p:ext uri="{BB962C8B-B14F-4D97-AF65-F5344CB8AC3E}">
        <p14:creationId xmlns:p14="http://schemas.microsoft.com/office/powerpoint/2010/main" val="18216010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856984" cy="6552728"/>
          </a:xfrm>
        </p:spPr>
        <p:txBody>
          <a:bodyPr>
            <a:normAutofit/>
          </a:bodyPr>
          <a:lstStyle/>
          <a:p>
            <a:r>
              <a:rPr lang="en-IN" sz="2400" b="1" dirty="0">
                <a:latin typeface="Times New Roman" pitchFamily="18" charset="0"/>
                <a:cs typeface="Times New Roman" pitchFamily="18" charset="0"/>
              </a:rPr>
              <a:t>Gauge </a:t>
            </a:r>
            <a:r>
              <a:rPr lang="en-IN" sz="2400" b="1" dirty="0" smtClean="0">
                <a:latin typeface="Times New Roman" pitchFamily="18" charset="0"/>
                <a:cs typeface="Times New Roman" pitchFamily="18" charset="0"/>
              </a:rPr>
              <a:t>charts</a:t>
            </a:r>
          </a:p>
          <a:p>
            <a:pPr>
              <a:buFont typeface="Courier New" pitchFamily="49" charset="0"/>
              <a:buChar char="o"/>
            </a:pPr>
            <a:r>
              <a:rPr lang="en-US" sz="2000" dirty="0">
                <a:latin typeface="Times New Roman" pitchFamily="18" charset="0"/>
                <a:cs typeface="Times New Roman" pitchFamily="18" charset="0"/>
              </a:rPr>
              <a:t>A radial gauge chart has </a:t>
            </a:r>
            <a:r>
              <a:rPr lang="en-US" sz="2000" dirty="0" smtClean="0">
                <a:latin typeface="Times New Roman" pitchFamily="18" charset="0"/>
                <a:cs typeface="Times New Roman" pitchFamily="18" charset="0"/>
              </a:rPr>
              <a:t>a circular</a:t>
            </a:r>
          </a:p>
          <a:p>
            <a:pPr marL="0" indent="0">
              <a:buNone/>
            </a:pPr>
            <a:r>
              <a:rPr lang="en-US" sz="2000" dirty="0" smtClean="0">
                <a:latin typeface="Times New Roman" pitchFamily="18" charset="0"/>
                <a:cs typeface="Times New Roman" pitchFamily="18" charset="0"/>
              </a:rPr>
              <a:t>      arc </a:t>
            </a:r>
            <a:r>
              <a:rPr lang="en-US" sz="2000" dirty="0">
                <a:latin typeface="Times New Roman" pitchFamily="18" charset="0"/>
                <a:cs typeface="Times New Roman" pitchFamily="18" charset="0"/>
              </a:rPr>
              <a:t>and displays a </a:t>
            </a:r>
            <a:r>
              <a:rPr lang="en-US" sz="2000" dirty="0" smtClean="0">
                <a:latin typeface="Times New Roman" pitchFamily="18" charset="0"/>
                <a:cs typeface="Times New Roman" pitchFamily="18" charset="0"/>
              </a:rPr>
              <a:t>single </a:t>
            </a:r>
            <a:r>
              <a:rPr lang="en-US" sz="2000" dirty="0">
                <a:latin typeface="Times New Roman" pitchFamily="18" charset="0"/>
                <a:cs typeface="Times New Roman" pitchFamily="18" charset="0"/>
              </a:rPr>
              <a:t>value that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measures progress </a:t>
            </a:r>
            <a:r>
              <a:rPr lang="en-US" sz="2000" dirty="0">
                <a:latin typeface="Times New Roman" pitchFamily="18" charset="0"/>
                <a:cs typeface="Times New Roman" pitchFamily="18" charset="0"/>
              </a:rPr>
              <a:t>toward a goal.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goal, or target value, is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represented </a:t>
            </a:r>
            <a:r>
              <a:rPr lang="en-US" sz="2000" dirty="0">
                <a:latin typeface="Times New Roman" pitchFamily="18" charset="0"/>
                <a:cs typeface="Times New Roman" pitchFamily="18" charset="0"/>
              </a:rPr>
              <a:t>by the line (needle). </a:t>
            </a:r>
            <a:endParaRPr lang="en-US" sz="2000" dirty="0" smtClean="0">
              <a:latin typeface="Times New Roman" pitchFamily="18" charset="0"/>
              <a:cs typeface="Times New Roman" pitchFamily="18" charset="0"/>
            </a:endParaRPr>
          </a:p>
          <a:p>
            <a:pPr>
              <a:buFont typeface="Courier New" pitchFamily="49" charset="0"/>
              <a:buChar char="o"/>
            </a:pPr>
            <a:r>
              <a:rPr lang="en-US" sz="2000" dirty="0" smtClean="0">
                <a:latin typeface="Times New Roman" pitchFamily="18" charset="0"/>
                <a:cs typeface="Times New Roman" pitchFamily="18" charset="0"/>
              </a:rPr>
              <a:t>Progress </a:t>
            </a:r>
            <a:r>
              <a:rPr lang="en-US" sz="2000" dirty="0">
                <a:latin typeface="Times New Roman" pitchFamily="18" charset="0"/>
                <a:cs typeface="Times New Roman" pitchFamily="18" charset="0"/>
              </a:rPr>
              <a:t>toward that goal is </a:t>
            </a:r>
            <a:r>
              <a:rPr lang="en-US" sz="2000" dirty="0" err="1" smtClean="0">
                <a:latin typeface="Times New Roman" pitchFamily="18" charset="0"/>
                <a:cs typeface="Times New Roman" pitchFamily="18" charset="0"/>
              </a:rPr>
              <a:t>represe</a:t>
            </a:r>
            <a:r>
              <a:rPr lang="en-US" sz="2000" dirty="0" smtClean="0">
                <a:latin typeface="Times New Roman" pitchFamily="18" charset="0"/>
                <a:cs typeface="Times New Roman" pitchFamily="18" charset="0"/>
              </a:rPr>
              <a:t>-</a:t>
            </a:r>
          </a:p>
          <a:p>
            <a:pPr marL="0" indent="0">
              <a:buNone/>
            </a:pPr>
            <a:r>
              <a:rPr lang="en-US" sz="2000" dirty="0" smtClean="0">
                <a:latin typeface="Times New Roman" pitchFamily="18" charset="0"/>
                <a:cs typeface="Times New Roman" pitchFamily="18" charset="0"/>
              </a:rPr>
              <a:t>      </a:t>
            </a:r>
            <a:r>
              <a:rPr lang="en-US" sz="2000" dirty="0" err="1" smtClean="0">
                <a:latin typeface="Times New Roman" pitchFamily="18" charset="0"/>
                <a:cs typeface="Times New Roman" pitchFamily="18" charset="0"/>
              </a:rPr>
              <a:t>nted</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by the shading</a:t>
            </a:r>
            <a:r>
              <a:rPr lang="en-US" sz="2000" dirty="0" smtClean="0">
                <a:latin typeface="Times New Roman" pitchFamily="18" charset="0"/>
                <a:cs typeface="Times New Roman" pitchFamily="18" charset="0"/>
              </a:rPr>
              <a:t>.</a:t>
            </a:r>
          </a:p>
          <a:p>
            <a:pPr marL="0" indent="0">
              <a:buNone/>
            </a:pPr>
            <a:endParaRPr lang="en-US" sz="2000" b="1" dirty="0">
              <a:latin typeface="Times New Roman" pitchFamily="18" charset="0"/>
              <a:cs typeface="Times New Roman" pitchFamily="18" charset="0"/>
            </a:endParaRPr>
          </a:p>
          <a:p>
            <a:r>
              <a:rPr lang="en-US" sz="2000" dirty="0">
                <a:latin typeface="Times New Roman" pitchFamily="18" charset="0"/>
                <a:cs typeface="Times New Roman" pitchFamily="18" charset="0"/>
              </a:rPr>
              <a:t>Radial gauges are a great choice to:</a:t>
            </a:r>
          </a:p>
          <a:p>
            <a:pPr>
              <a:buFont typeface="Courier New" pitchFamily="49" charset="0"/>
              <a:buChar char="o"/>
            </a:pPr>
            <a:r>
              <a:rPr lang="en-US" sz="2000" dirty="0">
                <a:latin typeface="Times New Roman" pitchFamily="18" charset="0"/>
                <a:cs typeface="Times New Roman" pitchFamily="18" charset="0"/>
              </a:rPr>
              <a:t>Show progress toward a goal.</a:t>
            </a:r>
          </a:p>
          <a:p>
            <a:pPr>
              <a:buFont typeface="Courier New" pitchFamily="49" charset="0"/>
              <a:buChar char="o"/>
            </a:pPr>
            <a:r>
              <a:rPr lang="en-US" sz="2000" dirty="0">
                <a:latin typeface="Times New Roman" pitchFamily="18" charset="0"/>
                <a:cs typeface="Times New Roman" pitchFamily="18" charset="0"/>
              </a:rPr>
              <a:t>Represent a percentile measure, like a KPI.</a:t>
            </a:r>
          </a:p>
          <a:p>
            <a:pPr>
              <a:buFont typeface="Courier New" pitchFamily="49" charset="0"/>
              <a:buChar char="o"/>
            </a:pPr>
            <a:r>
              <a:rPr lang="en-US" sz="2000" dirty="0">
                <a:latin typeface="Times New Roman" pitchFamily="18" charset="0"/>
                <a:cs typeface="Times New Roman" pitchFamily="18" charset="0"/>
              </a:rPr>
              <a:t>Show the health of a single measure.</a:t>
            </a:r>
          </a:p>
          <a:p>
            <a:pPr>
              <a:buFont typeface="Courier New" pitchFamily="49" charset="0"/>
              <a:buChar char="o"/>
            </a:pPr>
            <a:r>
              <a:rPr lang="en-US" sz="2000" dirty="0">
                <a:latin typeface="Times New Roman" pitchFamily="18" charset="0"/>
                <a:cs typeface="Times New Roman" pitchFamily="18" charset="0"/>
              </a:rPr>
              <a:t>Display information that can be quickly scanned and understood</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331" y="139053"/>
            <a:ext cx="4763165" cy="2857899"/>
          </a:xfrm>
          <a:prstGeom prst="rect">
            <a:avLst/>
          </a:prstGeom>
        </p:spPr>
      </p:pic>
    </p:spTree>
    <p:extLst>
      <p:ext uri="{BB962C8B-B14F-4D97-AF65-F5344CB8AC3E}">
        <p14:creationId xmlns:p14="http://schemas.microsoft.com/office/powerpoint/2010/main" val="396670493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928992" cy="6552728"/>
          </a:xfrm>
        </p:spPr>
        <p:txBody>
          <a:bodyPr>
            <a:normAutofit lnSpcReduction="10000"/>
          </a:bodyPr>
          <a:lstStyle/>
          <a:p>
            <a:pPr>
              <a:buFont typeface="Wingdings" pitchFamily="2" charset="2"/>
              <a:buChar char="Ø"/>
            </a:pPr>
            <a:r>
              <a:rPr lang="en-IN" sz="2400" b="1" dirty="0">
                <a:latin typeface="Times New Roman" pitchFamily="18" charset="0"/>
                <a:cs typeface="Times New Roman" pitchFamily="18" charset="0"/>
              </a:rPr>
              <a:t>Maps</a:t>
            </a:r>
          </a:p>
          <a:p>
            <a:r>
              <a:rPr lang="en-IN" sz="2400" b="1" dirty="0">
                <a:latin typeface="Times New Roman" pitchFamily="18" charset="0"/>
                <a:cs typeface="Times New Roman" pitchFamily="18" charset="0"/>
              </a:rPr>
              <a:t>Basic </a:t>
            </a:r>
            <a:r>
              <a:rPr lang="en-IN" sz="2400" b="1" dirty="0" smtClean="0">
                <a:latin typeface="Times New Roman" pitchFamily="18" charset="0"/>
                <a:cs typeface="Times New Roman" pitchFamily="18" charset="0"/>
              </a:rPr>
              <a:t>map</a:t>
            </a:r>
          </a:p>
          <a:p>
            <a:r>
              <a:rPr lang="en-US" sz="2000" dirty="0">
                <a:latin typeface="Times New Roman" pitchFamily="18" charset="0"/>
                <a:cs typeface="Times New Roman" pitchFamily="18" charset="0"/>
              </a:rPr>
              <a:t>U</a:t>
            </a:r>
            <a:r>
              <a:rPr lang="en-US" sz="2000" dirty="0" smtClean="0">
                <a:latin typeface="Times New Roman" pitchFamily="18" charset="0"/>
                <a:cs typeface="Times New Roman" pitchFamily="18" charset="0"/>
              </a:rPr>
              <a:t>se </a:t>
            </a:r>
            <a:r>
              <a:rPr lang="en-US" sz="2000" dirty="0">
                <a:latin typeface="Times New Roman" pitchFamily="18" charset="0"/>
                <a:cs typeface="Times New Roman" pitchFamily="18" charset="0"/>
              </a:rPr>
              <a:t>a basic map to associate both categorical and quantitative information with spatial locations</a:t>
            </a:r>
            <a:r>
              <a:rPr lang="en-US" sz="2000" dirty="0" smtClean="0">
                <a:latin typeface="Times New Roman" pitchFamily="18" charset="0"/>
                <a:cs typeface="Times New Roman" pitchFamily="18" charset="0"/>
              </a:rPr>
              <a:t>.</a:t>
            </a: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sz="2000" dirty="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IN" sz="2000" b="1" dirty="0" smtClean="0">
              <a:latin typeface="Times New Roman" pitchFamily="18" charset="0"/>
              <a:cs typeface="Times New Roman" pitchFamily="18" charset="0"/>
            </a:endParaRPr>
          </a:p>
          <a:p>
            <a:r>
              <a:rPr lang="en-IN" sz="2000" b="1" dirty="0" smtClean="0">
                <a:latin typeface="Times New Roman" pitchFamily="18" charset="0"/>
                <a:cs typeface="Times New Roman" pitchFamily="18" charset="0"/>
              </a:rPr>
              <a:t>Shape </a:t>
            </a:r>
            <a:r>
              <a:rPr lang="en-IN" sz="2000" b="1" dirty="0">
                <a:latin typeface="Times New Roman" pitchFamily="18" charset="0"/>
                <a:cs typeface="Times New Roman" pitchFamily="18" charset="0"/>
              </a:rPr>
              <a:t>map</a:t>
            </a:r>
          </a:p>
          <a:p>
            <a:r>
              <a:rPr lang="en-US" sz="2000" dirty="0">
                <a:latin typeface="Times New Roman" pitchFamily="18" charset="0"/>
                <a:cs typeface="Times New Roman" pitchFamily="18" charset="0"/>
              </a:rPr>
              <a:t>Shape maps compare regions on a map </a:t>
            </a:r>
            <a:r>
              <a:rPr lang="en-US" sz="2000" dirty="0" smtClean="0">
                <a:latin typeface="Times New Roman" pitchFamily="18" charset="0"/>
                <a:cs typeface="Times New Roman" pitchFamily="18" charset="0"/>
              </a:rPr>
              <a:t>using</a:t>
            </a:r>
          </a:p>
          <a:p>
            <a:pPr marL="0" indent="0">
              <a:buNone/>
            </a:pP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    color</a:t>
            </a:r>
            <a:r>
              <a:rPr lang="en-US" sz="2000" dirty="0">
                <a:latin typeface="Times New Roman" pitchFamily="18" charset="0"/>
                <a:cs typeface="Times New Roman" pitchFamily="18" charset="0"/>
              </a:rPr>
              <a:t>.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A </a:t>
            </a:r>
            <a:r>
              <a:rPr lang="en-US" sz="2000" dirty="0">
                <a:latin typeface="Times New Roman" pitchFamily="18" charset="0"/>
                <a:cs typeface="Times New Roman" pitchFamily="18" charset="0"/>
              </a:rPr>
              <a:t>shape map can't show precise geographical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locations </a:t>
            </a:r>
            <a:r>
              <a:rPr lang="en-US" sz="2000" dirty="0">
                <a:latin typeface="Times New Roman" pitchFamily="18" charset="0"/>
                <a:cs typeface="Times New Roman" pitchFamily="18" charset="0"/>
              </a:rPr>
              <a:t>of data points on a </a:t>
            </a:r>
            <a:r>
              <a:rPr lang="en-US" sz="2000" dirty="0" smtClean="0">
                <a:latin typeface="Times New Roman" pitchFamily="18" charset="0"/>
                <a:cs typeface="Times New Roman" pitchFamily="18" charset="0"/>
              </a:rPr>
              <a:t>map.</a:t>
            </a:r>
          </a:p>
          <a:p>
            <a:r>
              <a:rPr lang="en-US" sz="2000" dirty="0" smtClean="0">
                <a:latin typeface="Times New Roman" pitchFamily="18" charset="0"/>
                <a:cs typeface="Times New Roman" pitchFamily="18" charset="0"/>
              </a:rPr>
              <a:t>Instead</a:t>
            </a:r>
            <a:r>
              <a:rPr lang="en-US" sz="2000" dirty="0">
                <a:latin typeface="Times New Roman" pitchFamily="18" charset="0"/>
                <a:cs typeface="Times New Roman" pitchFamily="18" charset="0"/>
              </a:rPr>
              <a:t>, its main purpose is to show relative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comparisons </a:t>
            </a:r>
            <a:r>
              <a:rPr lang="en-US" sz="2000" dirty="0">
                <a:latin typeface="Times New Roman" pitchFamily="18" charset="0"/>
                <a:cs typeface="Times New Roman" pitchFamily="18" charset="0"/>
              </a:rPr>
              <a:t>of regions on a map by coloring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them </a:t>
            </a:r>
            <a:r>
              <a:rPr lang="en-US" sz="2000" dirty="0">
                <a:latin typeface="Times New Roman" pitchFamily="18" charset="0"/>
                <a:cs typeface="Times New Roman" pitchFamily="18" charset="0"/>
              </a:rPr>
              <a:t>differently.</a:t>
            </a:r>
            <a:endParaRPr lang="en-US" sz="2000" dirty="0" smtClean="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708" y="1484784"/>
            <a:ext cx="4961652" cy="24095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448" y="4250312"/>
            <a:ext cx="3819048" cy="2419048"/>
          </a:xfrm>
          <a:prstGeom prst="rect">
            <a:avLst/>
          </a:prstGeom>
        </p:spPr>
      </p:pic>
    </p:spTree>
    <p:extLst>
      <p:ext uri="{BB962C8B-B14F-4D97-AF65-F5344CB8AC3E}">
        <p14:creationId xmlns:p14="http://schemas.microsoft.com/office/powerpoint/2010/main" val="39916898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856984" cy="6552728"/>
          </a:xfrm>
        </p:spPr>
        <p:txBody>
          <a:bodyPr>
            <a:normAutofit fontScale="85000" lnSpcReduction="10000"/>
          </a:bodyPr>
          <a:lstStyle/>
          <a:p>
            <a:r>
              <a:rPr lang="en-IN" sz="2400" b="1" dirty="0">
                <a:latin typeface="Times New Roman" pitchFamily="18" charset="0"/>
                <a:cs typeface="Times New Roman" pitchFamily="18" charset="0"/>
              </a:rPr>
              <a:t>Waterfall </a:t>
            </a:r>
            <a:r>
              <a:rPr lang="en-IN" sz="2400" b="1" dirty="0" smtClean="0">
                <a:latin typeface="Times New Roman" pitchFamily="18" charset="0"/>
                <a:cs typeface="Times New Roman" pitchFamily="18" charset="0"/>
              </a:rPr>
              <a:t>charts</a:t>
            </a:r>
          </a:p>
          <a:p>
            <a:r>
              <a:rPr lang="en-US" sz="2000" dirty="0">
                <a:latin typeface="Times New Roman" pitchFamily="18" charset="0"/>
                <a:cs typeface="Times New Roman" pitchFamily="18" charset="0"/>
              </a:rPr>
              <a:t>A waterfall chart shows a running total as values are added or subtracted.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It's </a:t>
            </a:r>
            <a:r>
              <a:rPr lang="en-US" sz="2000" dirty="0">
                <a:latin typeface="Times New Roman" pitchFamily="18" charset="0"/>
                <a:cs typeface="Times New Roman" pitchFamily="18" charset="0"/>
              </a:rPr>
              <a:t>useful for understanding how an initial value (for example, net income) is affected by a series of positive and negative changes</a:t>
            </a:r>
            <a:r>
              <a:rPr lang="en-US" sz="2000" dirty="0" smtClean="0">
                <a:latin typeface="Times New Roman" pitchFamily="18" charset="0"/>
                <a:cs typeface="Times New Roman" pitchFamily="18" charset="0"/>
              </a:rPr>
              <a:t>.</a:t>
            </a:r>
          </a:p>
          <a:p>
            <a:endParaRPr lang="en-IN" sz="2000" b="1" dirty="0" smtClean="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IN" sz="2000" b="1" dirty="0" smtClean="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IN" sz="2000" b="1" dirty="0" smtClean="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IN" sz="2000" b="1" dirty="0" smtClean="0">
              <a:latin typeface="Times New Roman" pitchFamily="18" charset="0"/>
              <a:cs typeface="Times New Roman" pitchFamily="18" charset="0"/>
            </a:endParaRPr>
          </a:p>
          <a:p>
            <a:endParaRPr lang="en-IN" sz="2000" b="1" dirty="0">
              <a:latin typeface="Times New Roman" pitchFamily="18" charset="0"/>
              <a:cs typeface="Times New Roman" pitchFamily="18" charset="0"/>
            </a:endParaRPr>
          </a:p>
          <a:p>
            <a:endParaRPr lang="en-US" sz="2200" dirty="0" smtClean="0">
              <a:latin typeface="Times New Roman" pitchFamily="18" charset="0"/>
              <a:cs typeface="Times New Roman" pitchFamily="18" charset="0"/>
            </a:endParaRPr>
          </a:p>
          <a:p>
            <a:endParaRPr lang="en-US" sz="2200" dirty="0">
              <a:latin typeface="Times New Roman" pitchFamily="18" charset="0"/>
              <a:cs typeface="Times New Roman" pitchFamily="18" charset="0"/>
            </a:endParaRPr>
          </a:p>
          <a:p>
            <a:r>
              <a:rPr lang="en-US" sz="2200" dirty="0" smtClean="0">
                <a:latin typeface="Times New Roman" pitchFamily="18" charset="0"/>
                <a:cs typeface="Times New Roman" pitchFamily="18" charset="0"/>
              </a:rPr>
              <a:t>Waterfall </a:t>
            </a:r>
            <a:r>
              <a:rPr lang="en-US" sz="2200" dirty="0">
                <a:latin typeface="Times New Roman" pitchFamily="18" charset="0"/>
                <a:cs typeface="Times New Roman" pitchFamily="18" charset="0"/>
              </a:rPr>
              <a:t>charts are a great choice:</a:t>
            </a:r>
          </a:p>
          <a:p>
            <a:pPr>
              <a:buFont typeface="Courier New" pitchFamily="49" charset="0"/>
              <a:buChar char="o"/>
            </a:pPr>
            <a:r>
              <a:rPr lang="en-US" sz="2200" dirty="0">
                <a:latin typeface="Times New Roman" pitchFamily="18" charset="0"/>
                <a:cs typeface="Times New Roman" pitchFamily="18" charset="0"/>
              </a:rPr>
              <a:t>When you have changes for the measure across time or across different categories.</a:t>
            </a:r>
          </a:p>
          <a:p>
            <a:pPr>
              <a:buFont typeface="Courier New" pitchFamily="49" charset="0"/>
              <a:buChar char="o"/>
            </a:pPr>
            <a:r>
              <a:rPr lang="en-US" sz="2200" dirty="0">
                <a:latin typeface="Times New Roman" pitchFamily="18" charset="0"/>
                <a:cs typeface="Times New Roman" pitchFamily="18" charset="0"/>
              </a:rPr>
              <a:t>To audit the major changes contributing to the total value.</a:t>
            </a:r>
          </a:p>
          <a:p>
            <a:pPr>
              <a:buFont typeface="Courier New" pitchFamily="49" charset="0"/>
              <a:buChar char="o"/>
            </a:pPr>
            <a:r>
              <a:rPr lang="en-US" sz="2200" dirty="0">
                <a:latin typeface="Times New Roman" pitchFamily="18" charset="0"/>
                <a:cs typeface="Times New Roman" pitchFamily="18" charset="0"/>
              </a:rPr>
              <a:t>To plot your company's annual profit by showing various sources of revenue and arrive at the total profit (or loss).</a:t>
            </a:r>
          </a:p>
          <a:p>
            <a:pPr>
              <a:buFont typeface="Courier New" pitchFamily="49" charset="0"/>
              <a:buChar char="o"/>
            </a:pPr>
            <a:r>
              <a:rPr lang="en-US" sz="2200" dirty="0">
                <a:latin typeface="Times New Roman" pitchFamily="18" charset="0"/>
                <a:cs typeface="Times New Roman" pitchFamily="18" charset="0"/>
              </a:rPr>
              <a:t>To illustrate the beginning and the ending headcount for your company in a year.</a:t>
            </a:r>
          </a:p>
          <a:p>
            <a:pPr>
              <a:buFont typeface="Courier New" pitchFamily="49" charset="0"/>
              <a:buChar char="o"/>
            </a:pPr>
            <a:r>
              <a:rPr lang="en-US" sz="2200" dirty="0">
                <a:latin typeface="Times New Roman" pitchFamily="18" charset="0"/>
                <a:cs typeface="Times New Roman" pitchFamily="18" charset="0"/>
              </a:rPr>
              <a:t>To visualize how much money you make and spend each month, and the running balance for your account.</a:t>
            </a:r>
          </a:p>
          <a:p>
            <a:endParaRPr lang="en-IN" sz="2000" b="1"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331" y="1435197"/>
            <a:ext cx="4763165" cy="2857899"/>
          </a:xfrm>
          <a:prstGeom prst="rect">
            <a:avLst/>
          </a:prstGeom>
        </p:spPr>
      </p:pic>
    </p:spTree>
    <p:extLst>
      <p:ext uri="{BB962C8B-B14F-4D97-AF65-F5344CB8AC3E}">
        <p14:creationId xmlns:p14="http://schemas.microsoft.com/office/powerpoint/2010/main" val="251221000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928992" cy="6480720"/>
          </a:xfrm>
        </p:spPr>
        <p:txBody>
          <a:bodyPr>
            <a:normAutofit/>
          </a:bodyPr>
          <a:lstStyle/>
          <a:p>
            <a:r>
              <a:rPr lang="en-IN" b="1" dirty="0"/>
              <a:t>Slicers</a:t>
            </a:r>
          </a:p>
          <a:p>
            <a:r>
              <a:rPr lang="en-US" sz="2000" dirty="0">
                <a:latin typeface="Times New Roman" pitchFamily="18" charset="0"/>
                <a:cs typeface="Times New Roman" pitchFamily="18" charset="0"/>
              </a:rPr>
              <a:t>A slicer is a standalone chart that can be used to filter the other visuals on the page. Slicers come in many different formats (category, range, date, etc.) and can be formatted to allow selection of only one, many, or all of the available values.</a:t>
            </a:r>
          </a:p>
          <a:p>
            <a:r>
              <a:rPr lang="en-US" sz="2000" dirty="0">
                <a:latin typeface="Times New Roman" pitchFamily="18" charset="0"/>
                <a:cs typeface="Times New Roman" pitchFamily="18" charset="0"/>
              </a:rPr>
              <a:t>Slicers are a great choice to:</a:t>
            </a:r>
          </a:p>
          <a:p>
            <a:pPr>
              <a:buFont typeface="Courier New" pitchFamily="49" charset="0"/>
              <a:buChar char="o"/>
            </a:pPr>
            <a:r>
              <a:rPr lang="en-US" sz="2000" dirty="0">
                <a:latin typeface="Times New Roman" pitchFamily="18" charset="0"/>
                <a:cs typeface="Times New Roman" pitchFamily="18" charset="0"/>
              </a:rPr>
              <a:t>Display commonly used or important filters on the report canvas for easier access.</a:t>
            </a:r>
          </a:p>
          <a:p>
            <a:pPr>
              <a:buFont typeface="Courier New" pitchFamily="49" charset="0"/>
              <a:buChar char="o"/>
            </a:pPr>
            <a:r>
              <a:rPr lang="en-US" sz="2000" dirty="0">
                <a:latin typeface="Times New Roman" pitchFamily="18" charset="0"/>
                <a:cs typeface="Times New Roman" pitchFamily="18" charset="0"/>
              </a:rPr>
              <a:t>Make it easier to see the current filtered state without having to open a drop-down list.</a:t>
            </a:r>
          </a:p>
          <a:p>
            <a:pPr>
              <a:buFont typeface="Courier New" pitchFamily="49" charset="0"/>
              <a:buChar char="o"/>
            </a:pPr>
            <a:r>
              <a:rPr lang="en-US" sz="2000" dirty="0">
                <a:latin typeface="Times New Roman" pitchFamily="18" charset="0"/>
                <a:cs typeface="Times New Roman" pitchFamily="18" charset="0"/>
              </a:rPr>
              <a:t>Filter by columns that are unneeded and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hidden </a:t>
            </a:r>
            <a:r>
              <a:rPr lang="en-US" sz="2000" dirty="0">
                <a:latin typeface="Times New Roman" pitchFamily="18" charset="0"/>
                <a:cs typeface="Times New Roman" pitchFamily="18" charset="0"/>
              </a:rPr>
              <a:t>in the data tables.</a:t>
            </a:r>
          </a:p>
          <a:p>
            <a:pPr>
              <a:buFont typeface="Courier New" pitchFamily="49" charset="0"/>
              <a:buChar char="o"/>
            </a:pPr>
            <a:r>
              <a:rPr lang="en-US" sz="2000" dirty="0">
                <a:latin typeface="Times New Roman" pitchFamily="18" charset="0"/>
                <a:cs typeface="Times New Roman" pitchFamily="18" charset="0"/>
              </a:rPr>
              <a:t>Create more focused reports by putting </a:t>
            </a:r>
            <a:endParaRPr lang="en-US" sz="2000" dirty="0" smtClean="0">
              <a:latin typeface="Times New Roman" pitchFamily="18" charset="0"/>
              <a:cs typeface="Times New Roman" pitchFamily="18" charset="0"/>
            </a:endParaRPr>
          </a:p>
          <a:p>
            <a:pPr marL="0" indent="0">
              <a:buNone/>
            </a:pPr>
            <a:r>
              <a:rPr lang="en-US" sz="2000" dirty="0" smtClean="0">
                <a:latin typeface="Times New Roman" pitchFamily="18" charset="0"/>
                <a:cs typeface="Times New Roman" pitchFamily="18" charset="0"/>
              </a:rPr>
              <a:t>      slicers </a:t>
            </a:r>
            <a:r>
              <a:rPr lang="en-US" sz="2000" dirty="0">
                <a:latin typeface="Times New Roman" pitchFamily="18" charset="0"/>
                <a:cs typeface="Times New Roman" pitchFamily="18" charset="0"/>
              </a:rPr>
              <a:t>next to important visuals</a:t>
            </a:r>
            <a:r>
              <a:rPr lang="en-US" sz="2000" dirty="0" smtClean="0">
                <a:latin typeface="Times New Roman" pitchFamily="18" charset="0"/>
                <a:cs typeface="Times New Roman" pitchFamily="18" charset="0"/>
              </a:rPr>
              <a:t>.</a:t>
            </a:r>
          </a:p>
          <a:p>
            <a:pPr>
              <a:buFont typeface="Courier New" pitchFamily="49" charset="0"/>
              <a:buChar char="o"/>
            </a:pPr>
            <a:endParaRPr lang="en-US" sz="2000" dirty="0">
              <a:latin typeface="Times New Roman" pitchFamily="18" charset="0"/>
              <a:cs typeface="Times New Roman"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2996952"/>
            <a:ext cx="3238952" cy="3524742"/>
          </a:xfrm>
          <a:prstGeom prst="rect">
            <a:avLst/>
          </a:prstGeom>
        </p:spPr>
      </p:pic>
    </p:spTree>
    <p:extLst>
      <p:ext uri="{BB962C8B-B14F-4D97-AF65-F5344CB8AC3E}">
        <p14:creationId xmlns:p14="http://schemas.microsoft.com/office/powerpoint/2010/main" val="358799663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856984" cy="6552728"/>
          </a:xfrm>
        </p:spPr>
        <p:txBody>
          <a:bodyPr/>
          <a:lstStyle/>
          <a:p>
            <a:r>
              <a:rPr lang="en-US" sz="2400" b="1" dirty="0" smtClean="0">
                <a:latin typeface="Times New Roman" pitchFamily="18" charset="0"/>
                <a:cs typeface="Times New Roman" pitchFamily="18" charset="0"/>
              </a:rPr>
              <a:t>Hierarchies</a:t>
            </a:r>
          </a:p>
          <a:p>
            <a:endParaRPr lang="en-IN" sz="2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794" y="620688"/>
            <a:ext cx="7505694" cy="6137615"/>
          </a:xfrm>
          <a:prstGeom prst="rect">
            <a:avLst/>
          </a:prstGeom>
        </p:spPr>
      </p:pic>
    </p:spTree>
    <p:extLst>
      <p:ext uri="{BB962C8B-B14F-4D97-AF65-F5344CB8AC3E}">
        <p14:creationId xmlns:p14="http://schemas.microsoft.com/office/powerpoint/2010/main" val="3292763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6632"/>
            <a:ext cx="8928992" cy="6552728"/>
          </a:xfrm>
        </p:spPr>
        <p:txBody>
          <a:bodyPr>
            <a:normAutofit/>
          </a:bodyPr>
          <a:lstStyle/>
          <a:p>
            <a:r>
              <a:rPr lang="en-US" sz="2000" dirty="0">
                <a:latin typeface="Times New Roman" pitchFamily="18" charset="0"/>
                <a:cs typeface="Times New Roman" pitchFamily="18" charset="0"/>
              </a:rPr>
              <a:t>Hierarchies in Power BI are a way to organize data in a hierarchical structure, where one parent or first level is ranked over the </a:t>
            </a:r>
            <a:r>
              <a:rPr lang="en-US" sz="2000" dirty="0" smtClean="0">
                <a:latin typeface="Times New Roman" pitchFamily="18" charset="0"/>
                <a:cs typeface="Times New Roman" pitchFamily="18" charset="0"/>
              </a:rPr>
              <a:t>other.</a:t>
            </a:r>
          </a:p>
          <a:p>
            <a:r>
              <a:rPr lang="en-US" sz="2000" dirty="0" smtClean="0">
                <a:latin typeface="Times New Roman" pitchFamily="18" charset="0"/>
                <a:cs typeface="Times New Roman" pitchFamily="18" charset="0"/>
              </a:rPr>
              <a:t>This </a:t>
            </a:r>
            <a:r>
              <a:rPr lang="en-US" sz="2000" dirty="0">
                <a:latin typeface="Times New Roman" pitchFamily="18" charset="0"/>
                <a:cs typeface="Times New Roman" pitchFamily="18" charset="0"/>
              </a:rPr>
              <a:t>allows users to drill down from parent levels to lower levels in a specific order</a:t>
            </a:r>
            <a:r>
              <a:rPr lang="en-US" sz="2000" dirty="0" smtClean="0">
                <a:latin typeface="Times New Roman" pitchFamily="18" charset="0"/>
                <a:cs typeface="Times New Roman" pitchFamily="18" charset="0"/>
              </a:rPr>
              <a:t>.</a:t>
            </a:r>
          </a:p>
          <a:p>
            <a:r>
              <a:rPr lang="en-US" sz="2000" dirty="0">
                <a:latin typeface="Times New Roman" pitchFamily="18" charset="0"/>
                <a:cs typeface="Times New Roman" pitchFamily="18" charset="0"/>
              </a:rPr>
              <a:t>Authority ensures that everyone under a manager's command will work towards the </a:t>
            </a:r>
            <a:r>
              <a:rPr lang="en-US" sz="2000" dirty="0" err="1">
                <a:latin typeface="Times New Roman" pitchFamily="18" charset="0"/>
                <a:cs typeface="Times New Roman" pitchFamily="18" charset="0"/>
              </a:rPr>
              <a:t>organisation's</a:t>
            </a:r>
            <a:r>
              <a:rPr lang="en-US" sz="2000" dirty="0">
                <a:latin typeface="Times New Roman" pitchFamily="18" charset="0"/>
                <a:cs typeface="Times New Roman" pitchFamily="18" charset="0"/>
              </a:rPr>
              <a:t> goals — or face discipline. </a:t>
            </a:r>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History </a:t>
            </a:r>
            <a:r>
              <a:rPr lang="en-US" sz="2000" dirty="0">
                <a:latin typeface="Times New Roman" pitchFamily="18" charset="0"/>
                <a:cs typeface="Times New Roman" pitchFamily="18" charset="0"/>
              </a:rPr>
              <a:t>has shown that without hierarchical authority, teams are much less likely to unite to achieve a common goal</a:t>
            </a:r>
            <a:r>
              <a:rPr lang="en-US" sz="2000" dirty="0" smtClean="0">
                <a:latin typeface="Times New Roman" pitchFamily="18" charset="0"/>
                <a:cs typeface="Times New Roman" pitchFamily="18" charset="0"/>
              </a:rPr>
              <a:t>.</a:t>
            </a:r>
            <a:r>
              <a:rPr lang="en-US" sz="2000" dirty="0"/>
              <a:t/>
            </a:r>
            <a:br>
              <a:rPr lang="en-US" sz="2000" dirty="0"/>
            </a:b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151836525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928992" cy="6552728"/>
          </a:xfrm>
        </p:spPr>
        <p:txBody>
          <a:bodyPr>
            <a:normAutofit/>
          </a:bodyPr>
          <a:lstStyle/>
          <a:p>
            <a:pPr>
              <a:lnSpc>
                <a:spcPct val="150000"/>
              </a:lnSpc>
            </a:pPr>
            <a:r>
              <a:rPr lang="en-US" b="1" dirty="0">
                <a:latin typeface="Times New Roman" pitchFamily="18" charset="0"/>
                <a:cs typeface="Times New Roman" pitchFamily="18" charset="0"/>
              </a:rPr>
              <a:t>formatting and customization </a:t>
            </a:r>
            <a:r>
              <a:rPr lang="en-US" b="1" dirty="0" smtClean="0">
                <a:latin typeface="Times New Roman" pitchFamily="18" charset="0"/>
                <a:cs typeface="Times New Roman" pitchFamily="18" charset="0"/>
              </a:rPr>
              <a:t>options</a:t>
            </a:r>
          </a:p>
          <a:p>
            <a:pPr>
              <a:lnSpc>
                <a:spcPct val="150000"/>
              </a:lnSpc>
            </a:pPr>
            <a:r>
              <a:rPr lang="en-US" sz="2000" dirty="0" smtClean="0">
                <a:latin typeface="Times New Roman" pitchFamily="18" charset="0"/>
                <a:cs typeface="Times New Roman" pitchFamily="18" charset="0"/>
              </a:rPr>
              <a:t>In </a:t>
            </a:r>
            <a:r>
              <a:rPr lang="en-US" sz="2000" dirty="0">
                <a:latin typeface="Times New Roman" pitchFamily="18" charset="0"/>
                <a:cs typeface="Times New Roman" pitchFamily="18" charset="0"/>
              </a:rPr>
              <a:t>Power BI </a:t>
            </a:r>
            <a:r>
              <a:rPr lang="en-US" sz="2000" dirty="0" smtClean="0">
                <a:latin typeface="Times New Roman" pitchFamily="18" charset="0"/>
                <a:cs typeface="Times New Roman" pitchFamily="18" charset="0"/>
              </a:rPr>
              <a:t>reports</a:t>
            </a:r>
            <a:r>
              <a:rPr lang="en-US" sz="2000" dirty="0">
                <a:latin typeface="Times New Roman" pitchFamily="18" charset="0"/>
                <a:cs typeface="Times New Roman" pitchFamily="18" charset="0"/>
              </a:rPr>
              <a:t>, you can change the color of data series, data points, and even the background of visualizations. </a:t>
            </a: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You </a:t>
            </a:r>
            <a:r>
              <a:rPr lang="en-US" sz="2000" dirty="0">
                <a:latin typeface="Times New Roman" pitchFamily="18" charset="0"/>
                <a:cs typeface="Times New Roman" pitchFamily="18" charset="0"/>
              </a:rPr>
              <a:t>can change how the x-axis and y-axis are presented. </a:t>
            </a: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You </a:t>
            </a:r>
            <a:r>
              <a:rPr lang="en-US" sz="2000" dirty="0">
                <a:latin typeface="Times New Roman" pitchFamily="18" charset="0"/>
                <a:cs typeface="Times New Roman" pitchFamily="18" charset="0"/>
              </a:rPr>
              <a:t>can even format the font properties of visualizations, shapes, and titles. </a:t>
            </a: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Power </a:t>
            </a:r>
            <a:r>
              <a:rPr lang="en-US" sz="2000" dirty="0">
                <a:latin typeface="Times New Roman" pitchFamily="18" charset="0"/>
                <a:cs typeface="Times New Roman" pitchFamily="18" charset="0"/>
              </a:rPr>
              <a:t>BI provides you with full control over how your reports appear</a:t>
            </a:r>
            <a:r>
              <a:rPr lang="en-US" sz="2000" dirty="0" smtClean="0">
                <a:latin typeface="Times New Roman" pitchFamily="18" charset="0"/>
                <a:cs typeface="Times New Roman" pitchFamily="18" charset="0"/>
              </a:rPr>
              <a:t>.</a:t>
            </a:r>
          </a:p>
          <a:p>
            <a:pPr marL="0" indent="0">
              <a:lnSpc>
                <a:spcPct val="150000"/>
              </a:lnSpc>
              <a:buNone/>
            </a:pPr>
            <a:endParaRPr lang="en-US" sz="2000" b="1" dirty="0">
              <a:latin typeface="Times New Roman" pitchFamily="18" charset="0"/>
              <a:cs typeface="Times New Roman" pitchFamily="18" charset="0"/>
            </a:endParaRPr>
          </a:p>
          <a:p>
            <a:pPr>
              <a:lnSpc>
                <a:spcPct val="150000"/>
              </a:lnSpc>
              <a:buFont typeface="Wingdings" pitchFamily="2" charset="2"/>
              <a:buChar char="Ø"/>
            </a:pPr>
            <a:r>
              <a:rPr lang="en-US" sz="2000" b="1" dirty="0" smtClean="0">
                <a:latin typeface="Times New Roman" pitchFamily="18" charset="0"/>
                <a:cs typeface="Times New Roman" pitchFamily="18" charset="0"/>
              </a:rPr>
              <a:t>Importance of formatting </a:t>
            </a:r>
            <a:r>
              <a:rPr lang="en-US" sz="2000" b="1" dirty="0">
                <a:latin typeface="Times New Roman" pitchFamily="18" charset="0"/>
                <a:cs typeface="Times New Roman" pitchFamily="18" charset="0"/>
              </a:rPr>
              <a:t>and customization </a:t>
            </a:r>
            <a:r>
              <a:rPr lang="en-US" sz="2000" b="1" dirty="0" smtClean="0">
                <a:latin typeface="Times New Roman" pitchFamily="18" charset="0"/>
                <a:cs typeface="Times New Roman" pitchFamily="18" charset="0"/>
              </a:rPr>
              <a:t>options</a:t>
            </a:r>
            <a:endParaRPr lang="en-US" sz="2000" dirty="0" smtClean="0">
              <a:latin typeface="Times New Roman" pitchFamily="18" charset="0"/>
              <a:cs typeface="Times New Roman" pitchFamily="18" charset="0"/>
            </a:endParaRPr>
          </a:p>
          <a:p>
            <a:pPr>
              <a:lnSpc>
                <a:spcPct val="150000"/>
              </a:lnSpc>
            </a:pPr>
            <a:r>
              <a:rPr lang="en-US" sz="2000" dirty="0" smtClean="0">
                <a:latin typeface="Times New Roman" pitchFamily="18" charset="0"/>
                <a:cs typeface="Times New Roman" pitchFamily="18" charset="0"/>
              </a:rPr>
              <a:t>to </a:t>
            </a:r>
            <a:r>
              <a:rPr lang="en-US" sz="2000" dirty="0">
                <a:latin typeface="Times New Roman" pitchFamily="18" charset="0"/>
                <a:cs typeface="Times New Roman" pitchFamily="18" charset="0"/>
              </a:rPr>
              <a:t>make it easier for Power BI to </a:t>
            </a:r>
            <a:r>
              <a:rPr lang="en-US" sz="2000" dirty="0" smtClean="0">
                <a:latin typeface="Times New Roman" pitchFamily="18" charset="0"/>
                <a:cs typeface="Times New Roman" pitchFamily="18" charset="0"/>
              </a:rPr>
              <a:t>categorize </a:t>
            </a:r>
          </a:p>
          <a:p>
            <a:pPr>
              <a:lnSpc>
                <a:spcPct val="150000"/>
              </a:lnSpc>
            </a:pPr>
            <a:r>
              <a:rPr lang="en-US" sz="2000" dirty="0">
                <a:latin typeface="Times New Roman" pitchFamily="18" charset="0"/>
                <a:cs typeface="Times New Roman" pitchFamily="18" charset="0"/>
              </a:rPr>
              <a:t>easier for Power BI to </a:t>
            </a:r>
            <a:r>
              <a:rPr lang="en-US" sz="2000" dirty="0" smtClean="0">
                <a:latin typeface="Times New Roman" pitchFamily="18" charset="0"/>
                <a:cs typeface="Times New Roman" pitchFamily="18" charset="0"/>
              </a:rPr>
              <a:t>identify data</a:t>
            </a:r>
          </a:p>
          <a:p>
            <a:pPr>
              <a:lnSpc>
                <a:spcPct val="150000"/>
              </a:lnSpc>
            </a:pPr>
            <a:r>
              <a:rPr lang="en-US" sz="2000" dirty="0" smtClean="0">
                <a:latin typeface="Times New Roman" pitchFamily="18" charset="0"/>
                <a:cs typeface="Times New Roman" pitchFamily="18" charset="0"/>
              </a:rPr>
              <a:t>making </a:t>
            </a:r>
            <a:r>
              <a:rPr lang="en-US" sz="2000" dirty="0">
                <a:latin typeface="Times New Roman" pitchFamily="18" charset="0"/>
                <a:cs typeface="Times New Roman" pitchFamily="18" charset="0"/>
              </a:rPr>
              <a:t>it considerably easier to work with.</a:t>
            </a: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413019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16632"/>
            <a:ext cx="8928992" cy="6624736"/>
          </a:xfrm>
        </p:spPr>
        <p:txBody>
          <a:bodyPr>
            <a:normAutofit/>
          </a:bodyPr>
          <a:lstStyle/>
          <a:p>
            <a:pPr>
              <a:lnSpc>
                <a:spcPct val="150000"/>
              </a:lnSpc>
            </a:pPr>
            <a:r>
              <a:rPr lang="en-US" sz="2000" b="1" dirty="0">
                <a:latin typeface="Times New Roman" pitchFamily="18" charset="0"/>
                <a:cs typeface="Times New Roman" pitchFamily="18" charset="0"/>
              </a:rPr>
              <a:t>Use report themes in Power BI </a:t>
            </a:r>
            <a:r>
              <a:rPr lang="en-US" sz="2000" b="1" dirty="0" smtClean="0">
                <a:latin typeface="Times New Roman" pitchFamily="18" charset="0"/>
                <a:cs typeface="Times New Roman" pitchFamily="18" charset="0"/>
              </a:rPr>
              <a:t>Desktop</a:t>
            </a:r>
          </a:p>
          <a:p>
            <a:pPr>
              <a:lnSpc>
                <a:spcPct val="150000"/>
              </a:lnSpc>
            </a:pPr>
            <a:r>
              <a:rPr lang="en-US" sz="2000" dirty="0">
                <a:latin typeface="Times New Roman" pitchFamily="18" charset="0"/>
                <a:cs typeface="Times New Roman" pitchFamily="18" charset="0"/>
              </a:rPr>
              <a:t>you can apply design changes to your entire </a:t>
            </a:r>
            <a:r>
              <a:rPr lang="en-US" sz="2000" dirty="0" smtClean="0">
                <a:latin typeface="Times New Roman" pitchFamily="18" charset="0"/>
                <a:cs typeface="Times New Roman" pitchFamily="18" charset="0"/>
              </a:rPr>
              <a:t>report</a:t>
            </a:r>
          </a:p>
          <a:p>
            <a:pPr>
              <a:lnSpc>
                <a:spcPct val="150000"/>
              </a:lnSpc>
            </a:pPr>
            <a:r>
              <a:rPr lang="en-US" sz="2000" dirty="0" smtClean="0">
                <a:latin typeface="Times New Roman" pitchFamily="18" charset="0"/>
                <a:cs typeface="Times New Roman" pitchFamily="18" charset="0"/>
              </a:rPr>
              <a:t>such </a:t>
            </a:r>
            <a:r>
              <a:rPr lang="en-US" sz="2000" dirty="0">
                <a:latin typeface="Times New Roman" pitchFamily="18" charset="0"/>
                <a:cs typeface="Times New Roman" pitchFamily="18" charset="0"/>
              </a:rPr>
              <a:t>as using corporate </a:t>
            </a:r>
            <a:r>
              <a:rPr lang="en-US" sz="2000" dirty="0" smtClean="0">
                <a:latin typeface="Times New Roman" pitchFamily="18" charset="0"/>
                <a:cs typeface="Times New Roman" pitchFamily="18" charset="0"/>
              </a:rPr>
              <a:t>colors</a:t>
            </a:r>
          </a:p>
          <a:p>
            <a:pPr>
              <a:lnSpc>
                <a:spcPct val="150000"/>
              </a:lnSpc>
            </a:pPr>
            <a:r>
              <a:rPr lang="en-US" sz="2000" dirty="0" smtClean="0">
                <a:latin typeface="Times New Roman" pitchFamily="18" charset="0"/>
                <a:cs typeface="Times New Roman" pitchFamily="18" charset="0"/>
              </a:rPr>
              <a:t>changing </a:t>
            </a:r>
            <a:r>
              <a:rPr lang="en-US" sz="2000" dirty="0">
                <a:latin typeface="Times New Roman" pitchFamily="18" charset="0"/>
                <a:cs typeface="Times New Roman" pitchFamily="18" charset="0"/>
              </a:rPr>
              <a:t>icon </a:t>
            </a:r>
            <a:r>
              <a:rPr lang="en-US" sz="2000" dirty="0" smtClean="0">
                <a:latin typeface="Times New Roman" pitchFamily="18" charset="0"/>
                <a:cs typeface="Times New Roman" pitchFamily="18" charset="0"/>
              </a:rPr>
              <a:t>sets</a:t>
            </a:r>
          </a:p>
          <a:p>
            <a:pPr>
              <a:lnSpc>
                <a:spcPct val="150000"/>
              </a:lnSpc>
            </a:pPr>
            <a:r>
              <a:rPr lang="en-US" sz="2000" dirty="0" smtClean="0">
                <a:latin typeface="Times New Roman" pitchFamily="18" charset="0"/>
                <a:cs typeface="Times New Roman" pitchFamily="18" charset="0"/>
              </a:rPr>
              <a:t>applying </a:t>
            </a:r>
            <a:r>
              <a:rPr lang="en-US" sz="2000" dirty="0">
                <a:latin typeface="Times New Roman" pitchFamily="18" charset="0"/>
                <a:cs typeface="Times New Roman" pitchFamily="18" charset="0"/>
              </a:rPr>
              <a:t>new default visual </a:t>
            </a:r>
            <a:r>
              <a:rPr lang="en-US" sz="2000" dirty="0" smtClean="0">
                <a:latin typeface="Times New Roman" pitchFamily="18" charset="0"/>
                <a:cs typeface="Times New Roman" pitchFamily="18" charset="0"/>
              </a:rPr>
              <a:t>formatting.</a:t>
            </a:r>
          </a:p>
          <a:p>
            <a:pPr>
              <a:lnSpc>
                <a:spcPct val="150000"/>
              </a:lnSpc>
            </a:pPr>
            <a:r>
              <a:rPr lang="en-US" sz="2000" dirty="0" smtClean="0">
                <a:latin typeface="Times New Roman" pitchFamily="18" charset="0"/>
                <a:cs typeface="Times New Roman" pitchFamily="18" charset="0"/>
              </a:rPr>
              <a:t>When </a:t>
            </a:r>
            <a:r>
              <a:rPr lang="en-US" sz="2000" dirty="0">
                <a:latin typeface="Times New Roman" pitchFamily="18" charset="0"/>
                <a:cs typeface="Times New Roman" pitchFamily="18" charset="0"/>
              </a:rPr>
              <a:t>you apply a report theme, all visuals in your report use the colors and formatting from your selected theme as their defaults</a:t>
            </a:r>
            <a:r>
              <a:rPr lang="en-US" sz="2000" dirty="0" smtClean="0">
                <a:latin typeface="Times New Roman" pitchFamily="18" charset="0"/>
                <a:cs typeface="Times New Roman" pitchFamily="18" charset="0"/>
              </a:rPr>
              <a:t>.</a:t>
            </a:r>
          </a:p>
          <a:p>
            <a:pPr>
              <a:lnSpc>
                <a:spcPct val="150000"/>
              </a:lnSpc>
              <a:buFont typeface="Wingdings" pitchFamily="2" charset="2"/>
              <a:buChar char="Ø"/>
            </a:pPr>
            <a:r>
              <a:rPr lang="en-US" sz="2000" dirty="0"/>
              <a:t>The two types of report themes:</a:t>
            </a:r>
          </a:p>
          <a:p>
            <a:pPr>
              <a:lnSpc>
                <a:spcPct val="150000"/>
              </a:lnSpc>
            </a:pPr>
            <a:r>
              <a:rPr lang="en-US" sz="2000" b="1" dirty="0"/>
              <a:t>Built-in</a:t>
            </a:r>
            <a:r>
              <a:rPr lang="en-US" sz="2000" dirty="0"/>
              <a:t> report themes provide different kinds of predefined color </a:t>
            </a:r>
            <a:r>
              <a:rPr lang="en-US" sz="2000" dirty="0" smtClean="0"/>
              <a:t>schemes.</a:t>
            </a:r>
          </a:p>
          <a:p>
            <a:pPr>
              <a:lnSpc>
                <a:spcPct val="150000"/>
              </a:lnSpc>
            </a:pPr>
            <a:r>
              <a:rPr lang="en-US" sz="2000" dirty="0" smtClean="0"/>
              <a:t>You </a:t>
            </a:r>
            <a:r>
              <a:rPr lang="en-US" sz="2000" dirty="0"/>
              <a:t>select built-in report themes directly from the Power BI Desktop menu.</a:t>
            </a:r>
          </a:p>
          <a:p>
            <a:pPr>
              <a:lnSpc>
                <a:spcPct val="150000"/>
              </a:lnSpc>
            </a:pPr>
            <a:r>
              <a:rPr lang="en-US" sz="2000" b="1" dirty="0"/>
              <a:t>Custom</a:t>
            </a:r>
            <a:r>
              <a:rPr lang="en-US" sz="2000" dirty="0"/>
              <a:t> report themes provide granular control over many aspects of a report </a:t>
            </a:r>
            <a:r>
              <a:rPr lang="en-US" sz="2000" dirty="0" smtClean="0"/>
              <a:t>theme.</a:t>
            </a:r>
            <a:endParaRPr lang="en-US" sz="2000" dirty="0"/>
          </a:p>
          <a:p>
            <a:pPr>
              <a:lnSpc>
                <a:spcPct val="200000"/>
              </a:lnSpc>
            </a:pPr>
            <a:endParaRPr lang="en-US" sz="2000" b="1" dirty="0">
              <a:latin typeface="Times New Roman" pitchFamily="18" charset="0"/>
              <a:cs typeface="Times New Roman" pitchFamily="18" charset="0"/>
            </a:endParaRPr>
          </a:p>
        </p:txBody>
      </p:sp>
    </p:spTree>
    <p:extLst>
      <p:ext uri="{BB962C8B-B14F-4D97-AF65-F5344CB8AC3E}">
        <p14:creationId xmlns:p14="http://schemas.microsoft.com/office/powerpoint/2010/main" val="82370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Power </a:t>
            </a:r>
            <a:r>
              <a:rPr lang="en-US" sz="3600" dirty="0" smtClean="0">
                <a:latin typeface="Times New Roman" pitchFamily="18" charset="0"/>
                <a:cs typeface="Times New Roman" pitchFamily="18" charset="0"/>
              </a:rPr>
              <a:t>Q&amp;A</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Courier New" pitchFamily="49" charset="0"/>
              <a:buChar char="o"/>
            </a:pPr>
            <a:r>
              <a:rPr lang="en-US" sz="2600" dirty="0">
                <a:latin typeface="Times New Roman" pitchFamily="18" charset="0"/>
                <a:cs typeface="Times New Roman" pitchFamily="18" charset="0"/>
              </a:rPr>
              <a:t>The Q&amp;A question box is where you type your question using natural language</a:t>
            </a:r>
            <a:r>
              <a:rPr lang="en-US" sz="2600" dirty="0" smtClean="0">
                <a:latin typeface="Times New Roman" pitchFamily="18" charset="0"/>
                <a:cs typeface="Times New Roman" pitchFamily="18" charset="0"/>
              </a:rPr>
              <a:t>.</a:t>
            </a:r>
          </a:p>
          <a:p>
            <a:pPr>
              <a:buFont typeface="Courier New" pitchFamily="49" charset="0"/>
              <a:buChar char="o"/>
            </a:pPr>
            <a:r>
              <a:rPr lang="en-US" sz="2600" b="1" dirty="0" smtClean="0">
                <a:latin typeface="Times New Roman" pitchFamily="18" charset="0"/>
                <a:cs typeface="Times New Roman" pitchFamily="18" charset="0"/>
              </a:rPr>
              <a:t>Power </a:t>
            </a:r>
            <a:r>
              <a:rPr lang="en-US" sz="2600" b="1" dirty="0">
                <a:latin typeface="Times New Roman" pitchFamily="18" charset="0"/>
                <a:cs typeface="Times New Roman" pitchFamily="18" charset="0"/>
              </a:rPr>
              <a:t>BI Q&amp;A supports the following configurations of data sources in the Power BI service:</a:t>
            </a:r>
            <a:endParaRPr lang="en-US" sz="2600" dirty="0">
              <a:latin typeface="Times New Roman" pitchFamily="18" charset="0"/>
              <a:cs typeface="Times New Roman" pitchFamily="18" charset="0"/>
            </a:endParaRPr>
          </a:p>
          <a:p>
            <a:pPr>
              <a:buFont typeface="Wingdings" pitchFamily="2" charset="2"/>
              <a:buChar char="v"/>
            </a:pPr>
            <a:r>
              <a:rPr lang="en-US" sz="2600" dirty="0" smtClean="0">
                <a:latin typeface="Times New Roman" pitchFamily="18" charset="0"/>
                <a:cs typeface="Times New Roman" pitchFamily="18" charset="0"/>
              </a:rPr>
              <a:t>Import mode.</a:t>
            </a:r>
          </a:p>
          <a:p>
            <a:pPr>
              <a:buFont typeface="Wingdings" pitchFamily="2" charset="2"/>
              <a:buChar char="v"/>
            </a:pPr>
            <a:r>
              <a:rPr lang="en-US" sz="2600" dirty="0" smtClean="0">
                <a:latin typeface="Times New Roman" pitchFamily="18" charset="0"/>
                <a:cs typeface="Times New Roman" pitchFamily="18" charset="0"/>
              </a:rPr>
              <a:t>Live connect to Azure Analysis Services.</a:t>
            </a:r>
          </a:p>
          <a:p>
            <a:pPr>
              <a:buFont typeface="Wingdings" pitchFamily="2" charset="2"/>
              <a:buChar char="v"/>
            </a:pPr>
            <a:r>
              <a:rPr lang="en-US" sz="2600" dirty="0" smtClean="0">
                <a:latin typeface="Times New Roman" pitchFamily="18" charset="0"/>
                <a:cs typeface="Times New Roman" pitchFamily="18" charset="0"/>
              </a:rPr>
              <a:t>Live connect to SQL Server Analysis Services (with a gateway)</a:t>
            </a:r>
          </a:p>
          <a:p>
            <a:pPr>
              <a:buFont typeface="Wingdings" pitchFamily="2" charset="2"/>
              <a:buChar char="v"/>
            </a:pPr>
            <a:r>
              <a:rPr lang="en-US" sz="2600" dirty="0" smtClean="0">
                <a:latin typeface="Times New Roman" pitchFamily="18" charset="0"/>
                <a:cs typeface="Times New Roman" pitchFamily="18" charset="0"/>
              </a:rPr>
              <a:t>Power BI datasets.</a:t>
            </a:r>
          </a:p>
          <a:p>
            <a:endParaRPr lang="en-IN" dirty="0"/>
          </a:p>
        </p:txBody>
      </p:sp>
    </p:spTree>
    <p:extLst>
      <p:ext uri="{BB962C8B-B14F-4D97-AF65-F5344CB8AC3E}">
        <p14:creationId xmlns:p14="http://schemas.microsoft.com/office/powerpoint/2010/main" val="18229976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33027" y="116632"/>
            <a:ext cx="3567165" cy="6624736"/>
          </a:xfrm>
        </p:spPr>
      </p:pic>
    </p:spTree>
    <p:extLst>
      <p:ext uri="{BB962C8B-B14F-4D97-AF65-F5344CB8AC3E}">
        <p14:creationId xmlns:p14="http://schemas.microsoft.com/office/powerpoint/2010/main" val="59699650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260648"/>
            <a:ext cx="8856984" cy="6480720"/>
          </a:xfrm>
        </p:spPr>
        <p:txBody>
          <a:bodyPr>
            <a:normAutofit/>
          </a:bodyPr>
          <a:lstStyle/>
          <a:p>
            <a:pPr fontAlgn="base"/>
            <a:r>
              <a:rPr lang="en-US" b="1" dirty="0">
                <a:latin typeface="Times New Roman" pitchFamily="18" charset="0"/>
                <a:cs typeface="Times New Roman" pitchFamily="18" charset="0"/>
              </a:rPr>
              <a:t>Drill-Down Report: Meaning</a:t>
            </a:r>
          </a:p>
          <a:p>
            <a:pPr fontAlgn="base">
              <a:buFont typeface="Courier New" pitchFamily="49" charset="0"/>
              <a:buChar char="o"/>
            </a:pPr>
            <a:r>
              <a:rPr lang="en-US" sz="2400" dirty="0">
                <a:latin typeface="Times New Roman" pitchFamily="18" charset="0"/>
                <a:cs typeface="Times New Roman" pitchFamily="18" charset="0"/>
              </a:rPr>
              <a:t>Viewing consolidated data in more detail is known as drilling </a:t>
            </a:r>
            <a:r>
              <a:rPr lang="en-US" sz="2400" dirty="0" smtClean="0">
                <a:latin typeface="Times New Roman" pitchFamily="18" charset="0"/>
                <a:cs typeface="Times New Roman" pitchFamily="18" charset="0"/>
              </a:rPr>
              <a:t>down.</a:t>
            </a:r>
          </a:p>
          <a:p>
            <a:pPr fontAlgn="base">
              <a:buFont typeface="Courier New" pitchFamily="49" charset="0"/>
              <a:buChar char="o"/>
            </a:pPr>
            <a:r>
              <a:rPr lang="en-US" sz="2400" dirty="0" smtClean="0">
                <a:latin typeface="Times New Roman" pitchFamily="18" charset="0"/>
                <a:cs typeface="Times New Roman" pitchFamily="18" charset="0"/>
              </a:rPr>
              <a:t>A </a:t>
            </a:r>
            <a:r>
              <a:rPr lang="en-US" sz="2400" dirty="0">
                <a:latin typeface="Times New Roman" pitchFamily="18" charset="0"/>
                <a:cs typeface="Times New Roman" pitchFamily="18" charset="0"/>
              </a:rPr>
              <a:t>report that allows the user to navigate a hierarchical relationship between data is known as a drill-down report. </a:t>
            </a:r>
            <a:endParaRPr lang="en-US" sz="2400" dirty="0" smtClean="0">
              <a:latin typeface="Times New Roman" pitchFamily="18" charset="0"/>
              <a:cs typeface="Times New Roman" pitchFamily="18" charset="0"/>
            </a:endParaRPr>
          </a:p>
          <a:p>
            <a:pPr fontAlgn="base">
              <a:buFont typeface="Courier New" pitchFamily="49" charset="0"/>
              <a:buChar char="o"/>
            </a:pPr>
            <a:r>
              <a:rPr lang="en-US" sz="2400" dirty="0" smtClean="0">
                <a:latin typeface="Times New Roman" pitchFamily="18" charset="0"/>
                <a:cs typeface="Times New Roman" pitchFamily="18" charset="0"/>
              </a:rPr>
              <a:t>For </a:t>
            </a:r>
            <a:r>
              <a:rPr lang="en-US" sz="2400" dirty="0">
                <a:latin typeface="Times New Roman" pitchFamily="18" charset="0"/>
                <a:cs typeface="Times New Roman" pitchFamily="18" charset="0"/>
              </a:rPr>
              <a:t>example, when a user clicks on a visualization, this report allows the user to view a granular level of data so that they can identify how the data was generated.</a:t>
            </a:r>
          </a:p>
          <a:p>
            <a:pPr marL="0" indent="0">
              <a:buNone/>
            </a:pPr>
            <a:endParaRPr lang="en-IN" dirty="0"/>
          </a:p>
        </p:txBody>
      </p:sp>
    </p:spTree>
    <p:extLst>
      <p:ext uri="{BB962C8B-B14F-4D97-AF65-F5344CB8AC3E}">
        <p14:creationId xmlns:p14="http://schemas.microsoft.com/office/powerpoint/2010/main" val="410147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7589" y="548680"/>
            <a:ext cx="8310875" cy="5577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7477230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88640"/>
            <a:ext cx="8928992" cy="6624736"/>
          </a:xfrm>
        </p:spPr>
        <p:txBody>
          <a:bodyPr>
            <a:normAutofit/>
          </a:bodyPr>
          <a:lstStyle/>
          <a:p>
            <a:pPr fontAlgn="base"/>
            <a:r>
              <a:rPr lang="en-US" b="1" dirty="0">
                <a:latin typeface="Times New Roman" pitchFamily="18" charset="0"/>
                <a:cs typeface="Times New Roman" pitchFamily="18" charset="0"/>
              </a:rPr>
              <a:t>Drill-Through Report: Meaning</a:t>
            </a:r>
          </a:p>
          <a:p>
            <a:pPr fontAlgn="base">
              <a:buFont typeface="Courier New" pitchFamily="49" charset="0"/>
              <a:buChar char="o"/>
            </a:pPr>
            <a:r>
              <a:rPr lang="en-US" sz="2400" dirty="0">
                <a:latin typeface="Times New Roman" pitchFamily="18" charset="0"/>
                <a:cs typeface="Times New Roman" pitchFamily="18" charset="0"/>
              </a:rPr>
              <a:t>Viewing a different layer of data by clicking a visualization element is known as drilling through. </a:t>
            </a:r>
            <a:endParaRPr lang="en-US" sz="2400" dirty="0" smtClean="0">
              <a:latin typeface="Times New Roman" pitchFamily="18" charset="0"/>
              <a:cs typeface="Times New Roman" pitchFamily="18" charset="0"/>
            </a:endParaRPr>
          </a:p>
          <a:p>
            <a:pPr fontAlgn="base">
              <a:buFont typeface="Courier New" pitchFamily="49" charset="0"/>
              <a:buChar char="o"/>
            </a:pPr>
            <a:r>
              <a:rPr lang="en-US" sz="2400" dirty="0" smtClean="0">
                <a:latin typeface="Times New Roman" pitchFamily="18" charset="0"/>
                <a:cs typeface="Times New Roman" pitchFamily="18" charset="0"/>
              </a:rPr>
              <a:t>Drilling </a:t>
            </a:r>
            <a:r>
              <a:rPr lang="en-US" sz="2400" dirty="0">
                <a:latin typeface="Times New Roman" pitchFamily="18" charset="0"/>
                <a:cs typeface="Times New Roman" pitchFamily="18" charset="0"/>
              </a:rPr>
              <a:t>through allows a user to understand another aspect of data that is related to the current </a:t>
            </a:r>
            <a:r>
              <a:rPr lang="en-US" sz="2400" dirty="0" smtClean="0">
                <a:latin typeface="Times New Roman" pitchFamily="18" charset="0"/>
                <a:cs typeface="Times New Roman" pitchFamily="18" charset="0"/>
              </a:rPr>
              <a:t>data.</a:t>
            </a:r>
          </a:p>
          <a:p>
            <a:pPr fontAlgn="base">
              <a:buFont typeface="Courier New" pitchFamily="49" charset="0"/>
              <a:buChar char="o"/>
            </a:pPr>
            <a:r>
              <a:rPr lang="en-US" sz="2400" dirty="0" smtClean="0">
                <a:latin typeface="Times New Roman" pitchFamily="18" charset="0"/>
                <a:cs typeface="Times New Roman" pitchFamily="18" charset="0"/>
              </a:rPr>
              <a:t>It </a:t>
            </a:r>
            <a:r>
              <a:rPr lang="en-US" sz="2400" dirty="0">
                <a:latin typeface="Times New Roman" pitchFamily="18" charset="0"/>
                <a:cs typeface="Times New Roman" pitchFamily="18" charset="0"/>
              </a:rPr>
              <a:t>doesn’t show a granular view of the current data; instead, it shows a new way to analyze the current data.</a:t>
            </a:r>
          </a:p>
          <a:p>
            <a:pPr marL="0" indent="0">
              <a:buNone/>
            </a:pPr>
            <a:endParaRPr lang="en-IN" dirty="0"/>
          </a:p>
        </p:txBody>
      </p:sp>
    </p:spTree>
    <p:extLst>
      <p:ext uri="{BB962C8B-B14F-4D97-AF65-F5344CB8AC3E}">
        <p14:creationId xmlns:p14="http://schemas.microsoft.com/office/powerpoint/2010/main" val="30079618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224" y="620688"/>
            <a:ext cx="8908272" cy="5721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922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Times New Roman" pitchFamily="18" charset="0"/>
                <a:cs typeface="Times New Roman" pitchFamily="18" charset="0"/>
              </a:rPr>
              <a:t>Power BI Desktop </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Courier New" pitchFamily="49" charset="0"/>
              <a:buChar char="o"/>
            </a:pPr>
            <a:r>
              <a:rPr lang="en-US" sz="2400" dirty="0">
                <a:latin typeface="Times New Roman" pitchFamily="18" charset="0"/>
                <a:cs typeface="Times New Roman" pitchFamily="18" charset="0"/>
              </a:rPr>
              <a:t>Power BI Desktop is a free application you install on your local computer that lets you connect to, transform, and visualize your </a:t>
            </a:r>
            <a:r>
              <a:rPr lang="en-US" sz="2400" dirty="0" smtClean="0">
                <a:latin typeface="Times New Roman" pitchFamily="18" charset="0"/>
                <a:cs typeface="Times New Roman" pitchFamily="18" charset="0"/>
              </a:rPr>
              <a:t>data.</a:t>
            </a:r>
          </a:p>
          <a:p>
            <a:pPr>
              <a:buFont typeface="Courier New" pitchFamily="49" charset="0"/>
              <a:buChar char="o"/>
            </a:pPr>
            <a:r>
              <a:rPr lang="en-US" sz="2400" dirty="0" smtClean="0">
                <a:latin typeface="Times New Roman" pitchFamily="18" charset="0"/>
                <a:cs typeface="Times New Roman" pitchFamily="18" charset="0"/>
              </a:rPr>
              <a:t>With </a:t>
            </a:r>
            <a:r>
              <a:rPr lang="en-US" sz="2400" dirty="0">
                <a:latin typeface="Times New Roman" pitchFamily="18" charset="0"/>
                <a:cs typeface="Times New Roman" pitchFamily="18" charset="0"/>
              </a:rPr>
              <a:t>Power BI Desktop, you can connect to multiple different sources of data, and combine them (often called modeling) into a data model.</a:t>
            </a: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226115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1425</TotalTime>
  <Words>3122</Words>
  <Application>Microsoft Office PowerPoint</Application>
  <PresentationFormat>On-screen Show (4:3)</PresentationFormat>
  <Paragraphs>384</Paragraphs>
  <Slides>84</Slides>
  <Notes>0</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Office Theme</vt:lpstr>
      <vt:lpstr>UNIT -3 Power BI for Data Transformation and Visualization</vt:lpstr>
      <vt:lpstr>Syllabus</vt:lpstr>
      <vt:lpstr>Power BI components</vt:lpstr>
      <vt:lpstr>Power Query</vt:lpstr>
      <vt:lpstr>Power Pivot</vt:lpstr>
      <vt:lpstr>Power View </vt:lpstr>
      <vt:lpstr>Power Map</vt:lpstr>
      <vt:lpstr>Power Q&amp;A</vt:lpstr>
      <vt:lpstr>Power BI Desktop </vt:lpstr>
      <vt:lpstr>Power BI Website</vt:lpstr>
      <vt:lpstr>Power Mobile Apps</vt:lpstr>
      <vt:lpstr>Power BI Desktop and Power BI Service</vt:lpstr>
      <vt:lpstr>PowerPoint Presentation</vt:lpstr>
      <vt:lpstr>Step 2</vt:lpstr>
      <vt:lpstr>PowerPoint Presentation</vt:lpstr>
      <vt:lpstr>PowerPoint Presentation</vt:lpstr>
      <vt:lpstr>PowerPoint Presentation</vt:lpstr>
      <vt:lpstr>Connecting Power BI Desktop With Power BI Service</vt:lpstr>
      <vt:lpstr>PowerPoint Presentation</vt:lpstr>
      <vt:lpstr>PowerPoint Presentation</vt:lpstr>
      <vt:lpstr>Step 3: The next page will open, it comprises three steps. The step1 is to get started, we need to select what type of email account we are using, either an organization account or a personal account.</vt:lpstr>
      <vt:lpstr>Step 4: Create your account. Fill in the required details as per said below. Enter your first name, surname, country of living, phone number, and strong password.</vt:lpstr>
      <vt:lpstr>Step 5: A verification code will be sent to the entered email id, enter that verification code. Click on the Next button. </vt:lpstr>
      <vt:lpstr>Step 6: Step2 is almost completed. Click on the Sign In button. </vt:lpstr>
      <vt:lpstr>Step 7: A new dialogue box appears, which asks us to protect your account, we can skip this step for now. Note that this dialogue box could appear multiple times, so simply, click on the Skip for now button. Click on the Next button. </vt:lpstr>
      <vt:lpstr>Step 8: A new dialogue box appears. Check the box, if you want to stay signed for long. Click on the yes button. </vt:lpstr>
      <vt:lpstr>Step 9: Click on the Get Started button.</vt:lpstr>
      <vt:lpstr>Step 10: We will be redirected to the home page of the Power BI online service. We have successfully created an account on the Power BI online service.</vt:lpstr>
      <vt:lpstr>Publishing Report to Power BI Online Service from Desktop</vt:lpstr>
      <vt:lpstr>Step 2: A dialogue box appears. Click on the Save button, to save the required changes to the report. </vt:lpstr>
      <vt:lpstr>Step 3: Save the file, at your convenient location. Name the .pbix file. For example, gfg.pbix. Click on the Save button. </vt:lpstr>
      <vt:lpstr>Step 4: A new dialogue box appears. Enter the email address, by which you created an account on the online service. Click on the Continue button.  </vt:lpstr>
      <vt:lpstr>  Step 5: All, the connected accounts, will be listed. Click on the desired account at which you want to save the file.  </vt:lpstr>
      <vt:lpstr>Step 6: Enter the password, for that Power BI online account. Click on the Sign-in button.</vt:lpstr>
      <vt:lpstr>Step 7: Select the My workspace. Click on the Select button. </vt:lpstr>
      <vt:lpstr>Step 8: The report will be published to the Power BI online service.</vt:lpstr>
      <vt:lpstr>Step 9: Click on the Open ‘gfg.pbix’ in Power BI, to open the published file. </vt:lpstr>
      <vt:lpstr>Step 10: The files have been successfully uploaded to the Power BI service. We have successfully connected the Desktop with the Power BI service. </vt:lpstr>
      <vt:lpstr>Data Transformation and Modeling in Power BI</vt:lpstr>
      <vt:lpstr>PowerPoint Presentation</vt:lpstr>
      <vt:lpstr>PowerPoint Presentation</vt:lpstr>
      <vt:lpstr>PowerPoint Presentation</vt:lpstr>
      <vt:lpstr>PowerPoint Presentation</vt:lpstr>
      <vt:lpstr>PowerPoint Presentation</vt:lpstr>
      <vt:lpstr>Data loading and shaping using Power Query Editor</vt:lpstr>
      <vt:lpstr>PowerPoint Presentation</vt:lpstr>
      <vt:lpstr>PowerPoint Presentation</vt:lpstr>
      <vt:lpstr>PowerPoint Presentation</vt:lpstr>
      <vt:lpstr>Data modeling and relationships</vt:lpstr>
      <vt:lpstr>PowerPoint Presentation</vt:lpstr>
      <vt:lpstr>PowerPoint Presentation</vt:lpstr>
      <vt:lpstr>PowerPoint Presentation</vt:lpstr>
      <vt:lpstr>Calculated columns and measures</vt:lpstr>
      <vt:lpstr>PowerPoint Presentation</vt:lpstr>
      <vt:lpstr>PowerPoint Presentation</vt:lpstr>
      <vt:lpstr>DAX (Data Analysis Expressions) language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-3 Power BI for Data Transformation and Visualization</dc:title>
  <dc:creator>renukai</dc:creator>
  <cp:lastModifiedBy>renukai</cp:lastModifiedBy>
  <cp:revision>76</cp:revision>
  <dcterms:created xsi:type="dcterms:W3CDTF">2023-09-21T05:14:49Z</dcterms:created>
  <dcterms:modified xsi:type="dcterms:W3CDTF">2023-10-14T06:34:30Z</dcterms:modified>
</cp:coreProperties>
</file>